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Nuni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e0d09d9ab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e0d09d9ab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e0d09d9a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e0d09d9a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e0d09d9ab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1e0d09d9ab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e0d09d9ab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1e0d09d9ab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e0d09d9ab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1e0d09d9ab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1e0d09d9ab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1e0d09d9a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e0d09d9a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1e0d09d9a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e0d09d9ab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1e0d09d9ab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e0d09d9ab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1e0d09d9ab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e0d09d9ab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e0d09d9a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1e0d09d9ab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1e0d09d9ab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e0d09d9ab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1e0d09d9ab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1e0d09d9ab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1e0d09d9ab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1e0d09d9ab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1e0d09d9a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e0d09d9ab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e0d09d9ab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1e0d09d9a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1e0d09d9a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e0d09d9ab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e0d09d9ab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965275" y="1108750"/>
            <a:ext cx="7344000" cy="283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/>
              <a:t>Особенности онлайн – консультирования</a:t>
            </a:r>
            <a:endParaRPr sz="3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>
            <p:ph type="title"/>
          </p:nvPr>
        </p:nvSpPr>
        <p:spPr>
          <a:xfrm>
            <a:off x="819150" y="208700"/>
            <a:ext cx="7505700" cy="7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Актуальность исследования</a:t>
            </a:r>
            <a:endParaRPr/>
          </a:p>
        </p:txBody>
      </p:sp>
      <p:sp>
        <p:nvSpPr>
          <p:cNvPr id="134" name="Google Shape;134;p14"/>
          <p:cNvSpPr txBox="1"/>
          <p:nvPr>
            <p:ph idx="1" type="body"/>
          </p:nvPr>
        </p:nvSpPr>
        <p:spPr>
          <a:xfrm>
            <a:off x="819150" y="1004300"/>
            <a:ext cx="7505700" cy="3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Дистанционное консультирование это модель психологического консультирования, осуществляемая с помощью методов удаленной связи (телефон, интернет), что представляет несомненный интерес в связи с развитием современных информационных технологий;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Различные формы дистанционного консультирования успешно применяются уже много лет, занимая определённую нишу со своими собственными профессиональными задачами, и пользуются популярностью у всех участников данного процесса (телефон доверия, различные виды дистанционного консультирования и ассесмента, онлайн – консультирование, видеоконференции, вебинары и пр.);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Повышение доступности психологической помощи для клиентов, экономия ресурсов и/или их грамотное перераспределение, возрастание роли клиента в терапевтическом процессе.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idx="1" type="body"/>
          </p:nvPr>
        </p:nvSpPr>
        <p:spPr>
          <a:xfrm>
            <a:off x="819150" y="926150"/>
            <a:ext cx="7505700" cy="32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исследования </a:t>
            </a: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изучение особенностей онлайн – консультирования в повышении стрессоустойчивости сотрудников. 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Объект исследования:</a:t>
            </a: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онлайн – консультирование как вид психологической помощи.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 исследования:</a:t>
            </a: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онлайн – консультирование для повышения стрессоустойчивости сотрудников.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Гипотеза исследования:</a:t>
            </a: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предполагается, что развитие стрессоустойчивости в процессе группового онлайн – консультирования имеет положительную динамику.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/>
          <p:nvPr>
            <p:ph type="title"/>
          </p:nvPr>
        </p:nvSpPr>
        <p:spPr>
          <a:xfrm>
            <a:off x="819150" y="234800"/>
            <a:ext cx="7505700" cy="8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Задачи исследования</a:t>
            </a:r>
            <a:endParaRPr/>
          </a:p>
        </p:txBody>
      </p:sp>
      <p:sp>
        <p:nvSpPr>
          <p:cNvPr id="145" name="Google Shape;145;p16"/>
          <p:cNvSpPr txBox="1"/>
          <p:nvPr>
            <p:ph idx="1" type="body"/>
          </p:nvPr>
        </p:nvSpPr>
        <p:spPr>
          <a:xfrm>
            <a:off x="819150" y="1239200"/>
            <a:ext cx="7505700" cy="31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Рассмотреть теоретические аспекты исследования особенностей онлайн – консультирования в повышении стрессоустойчивости сотрудников.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Исследовать эмпирическим путем особенности стрессоустойчивости и совладания со стрессом у сотрудников.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Разработать программу психологического группового онлайн – консультирования подростков.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Оценить эффективность программы онлайн – консультирования для развития стрессоустойчивости у сотрудников.</a:t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>
            <p:ph type="title"/>
          </p:nvPr>
        </p:nvSpPr>
        <p:spPr>
          <a:xfrm>
            <a:off x="819150" y="208700"/>
            <a:ext cx="7505700" cy="8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Методы исследования</a:t>
            </a:r>
            <a:endParaRPr/>
          </a:p>
        </p:txBody>
      </p:sp>
      <p:sp>
        <p:nvSpPr>
          <p:cNvPr id="151" name="Google Shape;151;p17"/>
          <p:cNvSpPr txBox="1"/>
          <p:nvPr>
            <p:ph idx="1" type="body"/>
          </p:nvPr>
        </p:nvSpPr>
        <p:spPr>
          <a:xfrm>
            <a:off x="819150" y="1539225"/>
            <a:ext cx="7505700" cy="28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теоретический анализ отечественной и зарубежной психологической литературы по проблеме исследования. 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эмпирические (тестирование, опрос);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методы математической обработки данных. </a:t>
            </a:r>
            <a:endParaRPr sz="1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/>
          <p:nvPr>
            <p:ph type="title"/>
          </p:nvPr>
        </p:nvSpPr>
        <p:spPr>
          <a:xfrm>
            <a:off x="819150" y="208700"/>
            <a:ext cx="7505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психологического консультирования</a:t>
            </a:r>
            <a:endParaRPr/>
          </a:p>
        </p:txBody>
      </p:sp>
      <p:sp>
        <p:nvSpPr>
          <p:cNvPr id="157" name="Google Shape;157;p18"/>
          <p:cNvSpPr txBox="1"/>
          <p:nvPr>
            <p:ph idx="1" type="body"/>
          </p:nvPr>
        </p:nvSpPr>
        <p:spPr>
          <a:xfrm>
            <a:off x="819150" y="1069700"/>
            <a:ext cx="7505700" cy="33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1. «Начальный этап». Целью является установление психологического контакта и заключение договора между клиентом и консультантом. Основное его содержание: прием клиента, знакомство, предоставление клиенту возможности общаться, создание атмосферы безопасности и доверия, сбор первичной информации о клиенте. На этом этапе можно заключить психологический договор (обсуждение целей, методов, продолжительности консультирования, вопросов распределения обязанностей). На этом этапе важно объяснить клиенту, что такое консультация, ответить на вопросы клиента о квалификации консультанта.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>
            <p:ph idx="1" type="body"/>
          </p:nvPr>
        </p:nvSpPr>
        <p:spPr>
          <a:xfrm>
            <a:off x="819150" y="1056575"/>
            <a:ext cx="7505700" cy="33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2. «Выявление проблем клиентов». На этом этапе необходимо сформулировать задачи, которые клиент сам для себя определяет в процессе взаимодействия с консультантом. На этом этапе клиент начинает рассказывать о том, что привело его к психологу. Формулируется запрос клиента, то есть формы помощи, ожидаемые клиентом в консультации, обычно проблема и запрос связаны по смыслу. Консультант интерпретирует ситуацию клиента и формулирует консультативные гипотезы.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819150" y="1056575"/>
            <a:ext cx="7505700" cy="33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3. «Планирование изменений и оказание влияния» включает в себя обсуждение с клиентом возможных продуктивных вариантов его реакции и поведения, которые будут способствовать достижению его психологического благополучия и улучшению качества отношений с другими. Психолог стремится к тому, чтобы клиент нашел альтернативу своему поведению именно самому себе, чтобы оно органически проистекало из его жизненного опыта.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idx="1" type="body"/>
          </p:nvPr>
        </p:nvSpPr>
        <p:spPr>
          <a:xfrm>
            <a:off x="819150" y="1043550"/>
            <a:ext cx="7505700" cy="33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4. «Завершение консультирования». На этом этапе психолог вместе с клиентом подводит итоги консультирования, обсуждает вопросы, связанные с дальнейшими отношениями клиента с консультантом или другими специалистами. Для консультанта важно сосредоточиться на достижении целей и задач, которые клиент поставил в начале процесса консультаций. Кроме того, следует обратить внимание на эмоциональное состояние клиента, степень его мотивации для дальнейшего развития.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type="title"/>
          </p:nvPr>
        </p:nvSpPr>
        <p:spPr>
          <a:xfrm>
            <a:off x="819150" y="221750"/>
            <a:ext cx="75057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Виды дистанционного консультирования</a:t>
            </a:r>
            <a:endParaRPr/>
          </a:p>
        </p:txBody>
      </p:sp>
      <p:sp>
        <p:nvSpPr>
          <p:cNvPr id="178" name="Google Shape;178;p22"/>
          <p:cNvSpPr txBox="1"/>
          <p:nvPr>
            <p:ph idx="1" type="body"/>
          </p:nvPr>
        </p:nvSpPr>
        <p:spPr>
          <a:xfrm>
            <a:off x="819150" y="1056575"/>
            <a:ext cx="7505700" cy="3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0215" lvl="0" marL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1) Проблемно – ориентированное консультирование – предназначено для исследования поведения и внешних проблем. Цель: сформировать возможности клиента к адекватным действиям в сложившейся ситуации и улучшить самоконтроль.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2) Личностно – ориентированное консультирование – направлено на выявление индивидуальных проблем и причин, вызывающих стрессы, депрессию, различные трудности. Цель психолога: увести клиента от его внутренних переживаний.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3) Решение – ориентированное консультирование. Цель: активизация ресурсов клиента с целью разрешения психологической проблемы.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t/>
            </a:r>
            <a:endParaRPr sz="1302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>
            <p:ph type="title"/>
          </p:nvPr>
        </p:nvSpPr>
        <p:spPr>
          <a:xfrm>
            <a:off x="819150" y="221750"/>
            <a:ext cx="7505700" cy="8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дистанционного консультирования</a:t>
            </a:r>
            <a:endParaRPr/>
          </a:p>
        </p:txBody>
      </p:sp>
      <p:sp>
        <p:nvSpPr>
          <p:cNvPr id="184" name="Google Shape;184;p23"/>
          <p:cNvSpPr txBox="1"/>
          <p:nvPr>
            <p:ph idx="1" type="body"/>
          </p:nvPr>
        </p:nvSpPr>
        <p:spPr>
          <a:xfrm>
            <a:off x="819150" y="1095725"/>
            <a:ext cx="7505700" cy="33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1) установление контакта с клиентом (проговаривание проблемы клиентом, выслушивание консультантом);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2) интеллектуальное овладение ситуацией психоконсультантом: формируется понимание психопроблемы клиента, поиск ресурсов личности, переформулировка проблемы, подбор методов терапии;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3) совместное планирование действий для преодоления проблемы, её решения;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4) активная психоподдержка клиента, формирование у него уверенности: в себе, в выполнении намеченных действий.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>
            <p:ph type="title"/>
          </p:nvPr>
        </p:nvSpPr>
        <p:spPr>
          <a:xfrm>
            <a:off x="547850" y="208700"/>
            <a:ext cx="8335200" cy="9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Особенности дистанционного консультирования</a:t>
            </a:r>
            <a:endParaRPr/>
          </a:p>
        </p:txBody>
      </p:sp>
      <p:sp>
        <p:nvSpPr>
          <p:cNvPr id="190" name="Google Shape;190;p24"/>
          <p:cNvSpPr txBox="1"/>
          <p:nvPr>
            <p:ph idx="1" type="body"/>
          </p:nvPr>
        </p:nvSpPr>
        <p:spPr>
          <a:xfrm>
            <a:off x="547850" y="743525"/>
            <a:ext cx="8256900" cy="46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удобное время и место респондента; 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поиски истинных причин и детальный рассказ респондентов, которые боятся идти на консультацию очно; 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открытость респондента; 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консультирование в случае детского травматизма;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возможность общения с людьми, склонных к суициду, социофобов, людей с ограниченными способностями, жертв насилия, пожилых людей; сбора более достоверной информации;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возможность работать одновременно с различными людьми, находящимися в разных городах или странах и получить рекомендации психолога и помощь в местах жительства, где отсутствуют психоцентры или частнопрактикующие психологи;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7675" lvl="0" marL="899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ru" sz="15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возможность прервать разговор клиента в любой момент.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91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>
            <p:ph type="title"/>
          </p:nvPr>
        </p:nvSpPr>
        <p:spPr>
          <a:xfrm>
            <a:off x="819150" y="221750"/>
            <a:ext cx="7505700" cy="10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Негативные моменты дистанционного консультирования</a:t>
            </a:r>
            <a:endParaRPr/>
          </a:p>
        </p:txBody>
      </p:sp>
      <p:sp>
        <p:nvSpPr>
          <p:cNvPr id="196" name="Google Shape;196;p25"/>
          <p:cNvSpPr txBox="1"/>
          <p:nvPr>
            <p:ph idx="1" type="body"/>
          </p:nvPr>
        </p:nvSpPr>
        <p:spPr>
          <a:xfrm>
            <a:off x="819150" y="1421825"/>
            <a:ext cx="7505700" cy="30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психолог не видит клиента, или не находится с ним в непосредственной близости, что мешает видеть эмоции клиента, степень их проявления;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отсутствие визуального контакта (за исключением консультации по скайпу) снижает скорость консультирования и скорость реакций консультанта на эмоции клиента из-за текстового общения;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- ограниченность психолога в выборе подходов и методиках работы с клиентом.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type="title"/>
          </p:nvPr>
        </p:nvSpPr>
        <p:spPr>
          <a:xfrm>
            <a:off x="819150" y="221750"/>
            <a:ext cx="7505700" cy="9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задачи дистанционного консультирования</a:t>
            </a:r>
            <a:endParaRPr/>
          </a:p>
        </p:txBody>
      </p:sp>
      <p:sp>
        <p:nvSpPr>
          <p:cNvPr id="202" name="Google Shape;202;p26"/>
          <p:cNvSpPr txBox="1"/>
          <p:nvPr>
            <p:ph idx="1" type="body"/>
          </p:nvPr>
        </p:nvSpPr>
        <p:spPr>
          <a:xfrm>
            <a:off x="819150" y="1161050"/>
            <a:ext cx="7505700" cy="37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1) Помогать человеку выбирать и действовать так, как он хочет;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2) Развивать у личности новые навыки саморегуляции, преодоления трудностей;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3) Акцент на ответственность клиента, то есть индивид способен на самостоятельные решения в определенных ситуациях;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4) Взаимодействие психолога и клиента путем беседы;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5) Дать возможность клиенту рассказать о своих психопроблемах, внутренних переживаниях, для оказания психопомощи;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6) Информировать клиента о возможности выдачи справок по интересующей проблеме, которые могут быть необходимы</a:t>
            </a:r>
            <a:endParaRPr sz="1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819150" y="208700"/>
            <a:ext cx="7505700" cy="7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Основные э</a:t>
            </a:r>
            <a:r>
              <a:rPr lang="ru"/>
              <a:t>тические принципы</a:t>
            </a:r>
            <a:endParaRPr/>
          </a:p>
        </p:txBody>
      </p:sp>
      <p:sp>
        <p:nvSpPr>
          <p:cNvPr id="208" name="Google Shape;208;p27"/>
          <p:cNvSpPr txBox="1"/>
          <p:nvPr>
            <p:ph idx="1" type="body"/>
          </p:nvPr>
        </p:nvSpPr>
        <p:spPr>
          <a:xfrm>
            <a:off x="819150" y="939200"/>
            <a:ext cx="7505700" cy="39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1. Принцип «Не навреди» – это гуманное отношение к человеку. Это самое первое, потому что независимо от того, насколько обширны знания в области психологии, никогда не следует забывать о тонкости, тайне и уязвимости каждого человека.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2. Принцип «Осторожность и терпение» относится к предыдущему и, является гарантией его реализации. Более того, невозможно точно определить направление и скорость, с которой происходит процесс смены клиента.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3. Принцип «Честность и ответственность». Необходимо создать открытую и надежную ситуацию, которая способствует повышению осведомленности и ответственности клиента. </a:t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 txBox="1"/>
          <p:nvPr>
            <p:ph idx="1" type="body"/>
          </p:nvPr>
        </p:nvSpPr>
        <p:spPr>
          <a:xfrm>
            <a:off x="819150" y="834825"/>
            <a:ext cx="7505700" cy="36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Сложности онлайн – консультирования</a:t>
            </a: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на территории разных стран. На стыке этических и юридических аспектов оказываются ситуации, когда при онлайн – консультировании клиент и психотерапевт могут находиться под разной юрисдикцией, а следовательно – не очевидно, чьи нормы и законы оказываются первичными. В разных странах существуют очень разные стандарты подготовки консультантов и оказания психологической помощи. Этот вопрос становится особенно актуальным в кризисных ситуациях. В целом, общей рекомендацией может быть ознакомление с местными стандартами и правилами, ведь незнание не освобождает от ответственности.</a:t>
            </a:r>
            <a:endParaRPr sz="1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idx="1" type="body"/>
          </p:nvPr>
        </p:nvSpPr>
        <p:spPr>
          <a:xfrm>
            <a:off x="819150" y="926150"/>
            <a:ext cx="7505700" cy="35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Специфика организации рабочего пространства при онлайн – консультировании</a:t>
            </a:r>
            <a:r>
              <a:rPr lang="ru" sz="1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Очные сессии обычно проходят в специально подготовленном помещении офисного типа. Чаще всего клиент приходит к специалисту в отдельный кабинет, где нет посторонних. Консультант может подготовиться к встрече – имеет под рукой необходимые материалы, подходящий интерьер, освещение, звукоизоляцию пространства. В совокупности это формирует ряд начальных условий, при которых и специалист, и клиент могут сфокусироваться на обсуждении важных вопросов.</a:t>
            </a:r>
            <a:endParaRPr sz="1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819150" y="195675"/>
            <a:ext cx="7505700" cy="7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Заключение</a:t>
            </a:r>
            <a:endParaRPr/>
          </a:p>
        </p:txBody>
      </p:sp>
      <p:sp>
        <p:nvSpPr>
          <p:cNvPr id="224" name="Google Shape;224;p30"/>
          <p:cNvSpPr txBox="1"/>
          <p:nvPr>
            <p:ph idx="1" type="body"/>
          </p:nvPr>
        </p:nvSpPr>
        <p:spPr>
          <a:xfrm>
            <a:off x="378275" y="952275"/>
            <a:ext cx="8439600" cy="39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3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</a:t>
            </a:r>
            <a:r>
              <a:rPr lang="ru" sz="2132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сихологическое консультирование</a:t>
            </a:r>
            <a:r>
              <a:rPr lang="ru" sz="213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132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– это вид оказания психологической помощи, который отличается кратковременностью периода и эпизодичностью характера личных контактов консультанта и клиента. </a:t>
            </a:r>
            <a:r>
              <a:rPr lang="ru" sz="213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Консультирование призвано помочь человеку стать более интегрированным, разработать собственные жизненные стратегии и тактики, стать социально успешным. Теоретическими основами консультирования являются теории личности, которые в основном касаются трех областей: психоаналитической, когнитивно-поведенческой и гуманистической. </a:t>
            </a:r>
            <a:endParaRPr sz="2132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0215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3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Большинство консультаций на расстоянии осуществляется по телефону или через Интернет. Преимущества онлайн – консультирования: анонимность и конфиденциальность; возможность получить услуги в любое время и в любом месте, где есть доступ к сети Интернет; возможность сохранить запись разговора или переписку; возможность выбора специалиста. Недостатки: перебои со связью; за счет виртуальности, клиент может чувствовать сниженный уровень ответственности за свое участие в терапии; дистанционный формат не подходит для детей до 7 лет. </a:t>
            </a:r>
            <a:endParaRPr sz="2132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