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0" r:id="rId17"/>
    <p:sldId id="281" r:id="rId18"/>
    <p:sldId id="282" r:id="rId19"/>
    <p:sldId id="283" r:id="rId20"/>
    <p:sldId id="284" r:id="rId21"/>
    <p:sldId id="285" r:id="rId22"/>
    <p:sldId id="287" r:id="rId23"/>
    <p:sldId id="288" r:id="rId24"/>
    <p:sldId id="28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13DF7-2DE7-4288-B047-3E9F6C694DBC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A43FC-D0FE-49B0-9580-35ED6E5789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088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A43FC-D0FE-49B0-9580-35ED6E5789DF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766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64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74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419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251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62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16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928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76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16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22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75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A9C85-FDEF-40AF-A14B-E3C154EA84CD}" type="datetimeFigureOut">
              <a:rPr lang="ru-RU" smtClean="0"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524EF-2B9F-4338-BE0D-94EFB7C0EA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33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emf"/><Relationship Id="rId4" Type="http://schemas.openxmlformats.org/officeDocument/2006/relationships/oleObject" Target="file:///D:\&#1051;&#1040;&#1044;\&#1059;&#1089;&#1090;&#1086;&#1081;&#1095;&#1080;&#1074;&#1086;&#1089;&#1090;&#1100;\04%20&#1052;&#1077;&#1090;&#1086;&#1076;%20&#1087;&#1077;&#1088;&#1077;&#1084;&#1077;&#1097;&#1077;&#1085;&#1080;&#1081;\&#1047;&#1072;&#1076;&#1072;&#1095;&#1080;%20&#1085;&#1072;%20&#1091;&#1089;&#1090;&#1086;&#1081;&#1095;&#1080;&#1074;&#1086;&#1089;&#1090;&#1100;\05%20&#1047;&#1072;&#1076;&#1072;&#1095;&#1080;%20&#1085;&#1072;%20&#1091;&#1089;&#1090;&#1086;&#1081;&#1095;&#1080;&#1074;&#1086;&#1089;&#1090;&#1100;%20&#1088;&#1072;&#1084;&#1099;\&#1055;&#1088;&#1080;&#1084;&#1077;&#1088;%20&#1088;&#1072;&#1089;&#1095;&#1077;&#1090;&#1072;%20&#1082;%20&#1074;&#1099;&#1087;&#1086;&#1083;&#1085;&#1077;&#1085;&#1080;&#1102;%20&#1056;&#1043;&#1056;.vsd\Drawing\~&#1057;&#1090;&#1088;&#1072;&#1085;&#1080;&#1094;&#1072;-1\Sheet.81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Динамика и устойчивость сооружений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Установочная лекция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1194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76064"/>
            <a:ext cx="3826458" cy="566124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260648"/>
            <a:ext cx="4447569" cy="597666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60004" y="206732"/>
            <a:ext cx="25598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Методические указания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36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32657"/>
            <a:ext cx="4363092" cy="547260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5710"/>
            <a:ext cx="4524350" cy="608256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500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764"/>
            <a:ext cx="4361088" cy="61055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592" y="77764"/>
            <a:ext cx="4543425" cy="610552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5940152" y="5373216"/>
                <a:ext cx="1296144" cy="4681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1200" i="1">
                          <a:latin typeface="Cambria Math"/>
                        </a:rPr>
                        <m:t>𝑣</m:t>
                      </m:r>
                      <m:r>
                        <a:rPr lang="ru-RU" sz="1200" i="1">
                          <a:latin typeface="Cambria Math"/>
                        </a:rPr>
                        <m:t>=</m:t>
                      </m:r>
                      <m:r>
                        <a:rPr lang="ru-RU" sz="1200" i="1">
                          <a:latin typeface="Cambria Math"/>
                        </a:rPr>
                        <m:t>𝑙</m:t>
                      </m:r>
                      <m:rad>
                        <m:radPr>
                          <m:degHide m:val="on"/>
                          <m:ctrlPr>
                            <a:rPr lang="ru-RU" sz="1200" i="1">
                              <a:latin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type m:val="skw"/>
                              <m:ctrlPr>
                                <a:rPr lang="ru-RU" sz="12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ru-RU" sz="1200" i="1">
                                  <a:latin typeface="Cambria Math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ru-RU" sz="1200" i="1">
                                  <a:latin typeface="Cambria Math"/>
                                </a:rPr>
                                <m:t>𝐸𝐼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ru-RU" sz="1200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5373216"/>
                <a:ext cx="1296144" cy="468141"/>
              </a:xfrm>
              <a:prstGeom prst="rect">
                <a:avLst/>
              </a:prstGeom>
              <a:blipFill rotWithShape="1">
                <a:blip r:embed="rId4"/>
                <a:stretch>
                  <a:fillRect t="-54545" r="-15493" b="-1012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/>
          <p:cNvSpPr/>
          <p:nvPr/>
        </p:nvSpPr>
        <p:spPr>
          <a:xfrm>
            <a:off x="5508104" y="5445224"/>
            <a:ext cx="64807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476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14" y="692696"/>
            <a:ext cx="8131842" cy="532859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903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48220"/>
            <a:ext cx="4680520" cy="642114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7496"/>
            <a:ext cx="4347213" cy="6411863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051720" y="1137837"/>
            <a:ext cx="0" cy="3469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555776" y="1124744"/>
            <a:ext cx="0" cy="3469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763688" y="1196752"/>
            <a:ext cx="28803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544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320480" cy="6336169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0134"/>
            <a:ext cx="4399954" cy="63286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658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8608" y="260648"/>
            <a:ext cx="9073008" cy="7568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/>
              <a:t>Алгоритм метода перемещений расчета на устойчивость</a:t>
            </a:r>
            <a:endParaRPr lang="ru-RU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827584" y="1124745"/>
                <a:ext cx="7056784" cy="48197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dirty="0">
                    <a:latin typeface="Times New Roman"/>
                    <a:ea typeface="Calibri"/>
                    <a:cs typeface="Times New Roman"/>
                  </a:rPr>
                  <a:t>1. Определение степени кинематической неопределимости</a:t>
                </a:r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𝑛</m:t>
                      </m:r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sSub>
                        <m:sSubPr>
                          <m:ctrlP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𝑛</m:t>
                          </m:r>
                        </m:e>
                        <m:sub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у</m:t>
                          </m:r>
                        </m:sub>
                      </m:sSub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+</m:t>
                      </m:r>
                      <m:sSub>
                        <m:sSubPr>
                          <m:ctrlP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𝑛</m:t>
                          </m:r>
                        </m:e>
                        <m:sub>
                          <m: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л</m:t>
                          </m:r>
                        </m:sub>
                      </m:sSub>
                    </m:oMath>
                  </m:oMathPara>
                </a14:m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dirty="0" smtClean="0">
                    <a:effectLst/>
                    <a:latin typeface="Times New Roman"/>
                    <a:ea typeface="Calibri"/>
                    <a:cs typeface="Times New Roman"/>
                  </a:rPr>
                  <a:t>    и </a:t>
                </a:r>
                <a:r>
                  <a:rPr lang="ru-RU" dirty="0">
                    <a:effectLst/>
                    <a:latin typeface="Times New Roman"/>
                    <a:ea typeface="Calibri"/>
                    <a:cs typeface="Times New Roman"/>
                  </a:rPr>
                  <a:t>выбор основной системы метода </a:t>
                </a:r>
                <a:r>
                  <a:rPr lang="ru-RU" dirty="0" smtClean="0">
                    <a:effectLst/>
                    <a:latin typeface="Times New Roman"/>
                    <a:ea typeface="Calibri"/>
                    <a:cs typeface="Times New Roman"/>
                  </a:rPr>
                  <a:t>перемещений.</a:t>
                </a:r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dirty="0">
                    <a:effectLst/>
                    <a:latin typeface="Times New Roman"/>
                    <a:ea typeface="Calibri"/>
                    <a:cs typeface="Times New Roman"/>
                  </a:rPr>
                  <a:t>2. Формирование матрицы жесткости</a:t>
                </a:r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𝐑</m:t>
                      </m:r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(</m:t>
                      </m:r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𝑣</m:t>
                      </m:r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ru-RU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11</m:t>
                                          </m:r>
                                        </m:sub>
                                      </m:sSub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(</m:t>
                                      </m:r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𝑣</m:t>
                                      </m:r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)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21</m:t>
                                          </m:r>
                                        </m:sub>
                                      </m:sSub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(</m:t>
                                      </m:r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𝑣</m:t>
                                      </m:r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)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𝑛</m:t>
                                                </m:r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(</m:t>
                                            </m:r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𝑣</m:t>
                                            </m:r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)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ru-RU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12</m:t>
                                          </m:r>
                                        </m:sub>
                                      </m:sSub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(</m:t>
                                      </m:r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𝑣</m:t>
                                      </m:r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)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  <m:t>22</m:t>
                                          </m:r>
                                        </m:sub>
                                      </m:sSub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(</m:t>
                                      </m:r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𝑣</m:t>
                                      </m:r>
                                      <m:r>
                                        <a:rPr lang="ru-RU" i="1">
                                          <a:effectLst/>
                                          <a:latin typeface="Cambria Math"/>
                                          <a:ea typeface="Calibri"/>
                                          <a:cs typeface="Times New Roman"/>
                                        </a:rPr>
                                        <m:t>)</m:t>
                                      </m:r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⋮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𝑛</m:t>
                                                </m:r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(</m:t>
                                            </m:r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𝑣</m:t>
                                            </m:r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)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ru-RU" i="1">
                                        <a:effectLst/>
                                        <a:latin typeface="Cambria Math"/>
                                        <a:ea typeface="Calibri"/>
                                        <a:cs typeface="Times New Roman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…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…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ru-RU" i="1">
                                                      <a:effectLst/>
                                                      <a:latin typeface="Cambria Math"/>
                                                      <a:ea typeface="Calibri"/>
                                                      <a:cs typeface="Times New Roman"/>
                                                    </a:rPr>
                                                    <m:t>⋱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ru-RU" i="1">
                                                      <a:effectLst/>
                                                      <a:latin typeface="Cambria Math"/>
                                                      <a:ea typeface="Calibri"/>
                                                      <a:cs typeface="Times New Roman"/>
                                                    </a:rPr>
                                                    <m:t>…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ru-RU" i="1">
                                              <a:effectLst/>
                                              <a:latin typeface="Cambria Math"/>
                                              <a:ea typeface="Calibri"/>
                                              <a:cs typeface="Times New Roman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1</m:t>
                                                </m:r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𝑛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(</m:t>
                                            </m:r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𝑣</m:t>
                                            </m:r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)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𝑟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  <m:t>𝑛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(</m:t>
                                            </m:r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𝑣</m:t>
                                            </m:r>
                                            <m:r>
                                              <a:rPr lang="ru-RU" i="1">
                                                <a:effectLst/>
                                                <a:latin typeface="Cambria Math"/>
                                                <a:ea typeface="Calibri"/>
                                                <a:cs typeface="Times New Roman"/>
                                              </a:rPr>
                                              <m:t>)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ru-RU" i="1">
                                                    <a:effectLst/>
                                                    <a:latin typeface="Cambria Math"/>
                                                    <a:ea typeface="Calibri"/>
                                                    <a:cs typeface="Times New Roman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a:rPr lang="ru-RU" i="1">
                                                      <a:effectLst/>
                                                      <a:latin typeface="Cambria Math"/>
                                                      <a:ea typeface="Calibri"/>
                                                      <a:cs typeface="Times New Roman"/>
                                                    </a:rPr>
                                                    <m:t>⋮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ru-RU" i="1">
                                                          <a:effectLst/>
                                                          <a:latin typeface="Cambria Math"/>
                                                          <a:ea typeface="Calibri"/>
                                                          <a:cs typeface="Times New Roman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ru-RU" i="1">
                                                          <a:effectLst/>
                                                          <a:latin typeface="Cambria Math"/>
                                                          <a:ea typeface="Calibri"/>
                                                          <a:cs typeface="Times New Roman"/>
                                                        </a:rPr>
                                                        <m:t>𝑟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ru-RU" i="1">
                                                          <a:effectLst/>
                                                          <a:latin typeface="Cambria Math"/>
                                                          <a:ea typeface="Calibri"/>
                                                          <a:cs typeface="Times New Roman"/>
                                                        </a:rPr>
                                                        <m:t>𝑛𝑛</m:t>
                                                      </m:r>
                                                    </m:sub>
                                                  </m:sSub>
                                                  <m:r>
                                                    <a:rPr lang="ru-RU" i="1">
                                                      <a:effectLst/>
                                                      <a:latin typeface="Cambria Math"/>
                                                      <a:ea typeface="Calibri"/>
                                                      <a:cs typeface="Times New Roman"/>
                                                    </a:rPr>
                                                    <m:t>(</m:t>
                                                  </m:r>
                                                  <m:r>
                                                    <a:rPr lang="ru-RU" i="1">
                                                      <a:effectLst/>
                                                      <a:latin typeface="Cambria Math"/>
                                                      <a:ea typeface="Calibri"/>
                                                      <a:cs typeface="Times New Roman"/>
                                                    </a:rPr>
                                                    <m:t>𝑣</m:t>
                                                  </m:r>
                                                  <m:r>
                                                    <a:rPr lang="ru-RU" i="1">
                                                      <a:effectLst/>
                                                      <a:latin typeface="Cambria Math"/>
                                                      <a:ea typeface="Calibri"/>
                                                      <a:cs typeface="Times New Roman"/>
                                                    </a:rPr>
                                                    <m:t>)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ru-RU" sz="1400" dirty="0" smtClean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Times New Roman"/>
                    <a:ea typeface="Calibri"/>
                    <a:cs typeface="Times New Roman"/>
                  </a:rPr>
                  <a:t>       </a:t>
                </a:r>
                <a:r>
                  <a:rPr lang="ru-RU" dirty="0" smtClean="0">
                    <a:effectLst/>
                    <a:latin typeface="Times New Roman"/>
                    <a:ea typeface="Calibri"/>
                    <a:cs typeface="Times New Roman"/>
                  </a:rPr>
                  <a:t>2.1</a:t>
                </a:r>
                <a:r>
                  <a:rPr lang="ru-RU" dirty="0">
                    <a:effectLst/>
                    <a:latin typeface="Times New Roman"/>
                    <a:ea typeface="Calibri"/>
                    <a:cs typeface="Times New Roman"/>
                  </a:rPr>
                  <a:t>. Построение единичных эпюр моментов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ru-RU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accPr>
                          <m:e>
                            <m:r>
                              <a:rPr lang="en-US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𝑖</m:t>
                        </m:r>
                      </m:sub>
                    </m:sSub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    (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𝑖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=1, 2, …, 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𝑛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) </m:t>
                    </m:r>
                  </m:oMath>
                </a14:m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dirty="0" smtClean="0">
                    <a:latin typeface="Times New Roman"/>
                    <a:ea typeface="Times New Roman"/>
                    <a:cs typeface="Times New Roman"/>
                  </a:rPr>
                  <a:t>       </a:t>
                </a:r>
                <a:r>
                  <a:rPr lang="en-US" dirty="0" smtClean="0"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.2. Определение коэффициентов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sSubPr>
                      <m:e>
                        <m: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𝑖𝑗</m:t>
                        </m:r>
                      </m:sub>
                    </m:sSub>
                    <m:d>
                      <m:dPr>
                        <m:ctrlP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dPr>
                      <m:e>
                        <m: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𝑣</m:t>
                        </m:r>
                      </m:e>
                    </m:d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   (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𝑖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, 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𝑗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=1, 2, …, 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𝑛</m:t>
                    </m:r>
                    <m:r>
                      <a:rPr lang="ru-RU" i="1">
                        <a:effectLst/>
                        <a:latin typeface="Cambria Math"/>
                        <a:ea typeface="Calibri"/>
                        <a:cs typeface="Times New Roman"/>
                      </a:rPr>
                      <m:t>)</m:t>
                    </m:r>
                  </m:oMath>
                </a14:m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dirty="0">
                    <a:effectLst/>
                    <a:latin typeface="Times New Roman"/>
                    <a:ea typeface="Calibri"/>
                    <a:cs typeface="Times New Roman"/>
                  </a:rPr>
                  <a:t>3. Решение характеристического уравнения </a:t>
                </a:r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𝐷</m:t>
                      </m:r>
                      <m:d>
                        <m:dPr>
                          <m:ctrlPr>
                            <a:rPr lang="ru-RU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dPr>
                        <m:e>
                          <m:r>
                            <a:rPr lang="en-US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𝑣</m:t>
                          </m:r>
                        </m:e>
                      </m:d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ru-RU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dPr>
                        <m:e>
                          <m:r>
                            <a:rPr lang="ru-RU" b="1" i="1">
                              <a:effectLst/>
                              <a:latin typeface="Cambria Math"/>
                              <a:ea typeface="Calibri"/>
                              <a:cs typeface="Times New Roman"/>
                            </a:rPr>
                            <m:t>𝐑</m:t>
                          </m:r>
                          <m:d>
                            <m:dPr>
                              <m:ctrlP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dPr>
                            <m:e>
                              <m:r>
                                <a:rPr lang="ru-RU" i="1">
                                  <a:effectLst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𝑣</m:t>
                              </m:r>
                            </m:e>
                          </m:d>
                        </m:e>
                      </m:d>
                      <m:r>
                        <a:rPr lang="ru-RU" b="1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=</m:t>
                      </m:r>
                      <m:r>
                        <a:rPr lang="ru-RU" i="1">
                          <a:effectLst/>
                          <a:latin typeface="Cambria Math"/>
                          <a:ea typeface="Calibri"/>
                          <a:cs typeface="Times New Roman"/>
                        </a:rPr>
                        <m:t>0</m:t>
                      </m:r>
                    </m:oMath>
                  </m:oMathPara>
                </a14:m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ru-RU" dirty="0" smtClean="0">
                    <a:effectLst/>
                    <a:latin typeface="Times New Roman"/>
                    <a:ea typeface="Calibri"/>
                    <a:cs typeface="Times New Roman"/>
                  </a:rPr>
                  <a:t>    с </a:t>
                </a:r>
                <a:r>
                  <a:rPr lang="ru-RU" dirty="0">
                    <a:effectLst/>
                    <a:latin typeface="Times New Roman"/>
                    <a:ea typeface="Calibri"/>
                    <a:cs typeface="Times New Roman"/>
                  </a:rPr>
                  <a:t>целью определения минимального корня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sSubPr>
                      <m:e>
                        <m: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𝑣</m:t>
                        </m:r>
                      </m:e>
                      <m:sub>
                        <m: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𝑐𝑟</m:t>
                        </m:r>
                      </m:sub>
                    </m:sSub>
                  </m:oMath>
                </a14:m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1400" dirty="0">
                  <a:ea typeface="Calibri"/>
                  <a:cs typeface="Times New Roman"/>
                </a:endParaRPr>
              </a:p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US" dirty="0">
                    <a:effectLst/>
                    <a:latin typeface="Times New Roman"/>
                    <a:ea typeface="Times New Roman"/>
                    <a:cs typeface="Times New Roman"/>
                  </a:rPr>
                  <a:t>4</a:t>
                </a:r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. Определение критического параметра нагрузки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sSubPr>
                      <m:e>
                        <m:r>
                          <a:rPr lang="en-US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𝐹</m:t>
                        </m:r>
                      </m:e>
                      <m:sub>
                        <m: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  <m:t>𝑐𝑟</m:t>
                        </m:r>
                      </m:sub>
                    </m:sSub>
                  </m:oMath>
                </a14:m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.</a:t>
                </a:r>
                <a:endParaRPr lang="ru-RU" sz="1400" dirty="0"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124745"/>
                <a:ext cx="7056784" cy="4819781"/>
              </a:xfrm>
              <a:prstGeom prst="rect">
                <a:avLst/>
              </a:prstGeom>
              <a:blipFill rotWithShape="1">
                <a:blip r:embed="rId2"/>
                <a:stretch>
                  <a:fillRect l="-778" t="-253" b="-6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6408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292080" y="260648"/>
            <a:ext cx="3394720" cy="1786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 smtClean="0"/>
              <a:t>Таблица метода перемещений и специальные функции расчета на устойчивость</a:t>
            </a:r>
            <a:endParaRPr lang="ru-RU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2041"/>
            <a:ext cx="4408265" cy="662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5723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 расчета на устойчивость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06" y="1972233"/>
            <a:ext cx="7904401" cy="361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607958"/>
              </p:ext>
            </p:extLst>
          </p:nvPr>
        </p:nvGraphicFramePr>
        <p:xfrm>
          <a:off x="4427984" y="3172004"/>
          <a:ext cx="69215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0" name="Visio" r:id="rId4" imgW="692891" imgH="275400" progId="Visio.Drawing.11">
                  <p:link updateAutomatic="1"/>
                </p:oleObj>
              </mc:Choice>
              <mc:Fallback>
                <p:oleObj name="Visio" r:id="rId4" imgW="692891" imgH="275400" progId="Visio.Drawing.11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27984" y="3172004"/>
                        <a:ext cx="692150" cy="27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19006" y="1938576"/>
            <a:ext cx="1661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Заданная рама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0152" y="1476911"/>
            <a:ext cx="38510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ea typeface="+mj-ea"/>
                <a:cs typeface="+mj-cs"/>
              </a:rPr>
              <a:t>1. Выбор основной системы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22010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bg1">
                    <a:lumMod val="65000"/>
                  </a:schemeClr>
                </a:solidFill>
              </a:rPr>
              <a:t>Пример расчета на устойчивость</a:t>
            </a:r>
            <a:endParaRPr lang="ru-RU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71600" y="1772816"/>
            <a:ext cx="511256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Определение параметра </a:t>
            </a:r>
            <a:r>
              <a:rPr lang="en-US" sz="1800" i="1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</a:t>
            </a:r>
            <a:r>
              <a:rPr lang="en-US" sz="1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80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каждого сжатого стержня</a:t>
            </a:r>
            <a:endParaRPr lang="ru-RU" sz="18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84984"/>
            <a:ext cx="4635500" cy="315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19" y="2616613"/>
            <a:ext cx="1081087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11077"/>
            <a:ext cx="13239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089" y="2564904"/>
            <a:ext cx="12239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122" y="2564903"/>
            <a:ext cx="141128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16613"/>
            <a:ext cx="973137" cy="67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654037" y="948167"/>
            <a:ext cx="51419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ea typeface="+mj-ea"/>
                <a:cs typeface="+mj-cs"/>
              </a:rPr>
              <a:t>2. Формирование матрицы жесткости</a:t>
            </a:r>
            <a:endParaRPr lang="ru-RU" sz="2400" dirty="0"/>
          </a:p>
        </p:txBody>
      </p:sp>
      <p:pic>
        <p:nvPicPr>
          <p:cNvPr id="16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12" y="1604216"/>
            <a:ext cx="1620180" cy="744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32" y="3501008"/>
            <a:ext cx="2952328" cy="252327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08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87952"/>
            <a:ext cx="5840413" cy="190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627" y="5124093"/>
            <a:ext cx="4592637" cy="171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63" y="1235661"/>
            <a:ext cx="8845262" cy="267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7"/>
          <p:cNvSpPr txBox="1">
            <a:spLocks/>
          </p:cNvSpPr>
          <p:nvPr/>
        </p:nvSpPr>
        <p:spPr>
          <a:xfrm>
            <a:off x="611560" y="188640"/>
            <a:ext cx="7279492" cy="830997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prstClr val="black"/>
                </a:solidFill>
                <a:latin typeface="+mn-lt"/>
              </a:rPr>
              <a:t>2.1 Построение единичных эпюр и</a:t>
            </a:r>
          </a:p>
          <a:p>
            <a:pPr algn="l"/>
            <a:r>
              <a:rPr lang="ru-RU" sz="2400" dirty="0" smtClean="0">
                <a:solidFill>
                  <a:prstClr val="black"/>
                </a:solidFill>
                <a:latin typeface="+mn-lt"/>
              </a:rPr>
              <a:t>2.2. Определение коэффициентов матрицы жесткости</a:t>
            </a:r>
            <a:endParaRPr lang="ru-RU" sz="24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664742"/>
            <a:ext cx="55245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1137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74" y="237437"/>
            <a:ext cx="8823614" cy="2831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401" y="3356992"/>
            <a:ext cx="5018087" cy="190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81263"/>
            <a:ext cx="2727325" cy="133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128915"/>
            <a:ext cx="5221287" cy="146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823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19" y="404664"/>
            <a:ext cx="8848148" cy="311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68960"/>
            <a:ext cx="2664296" cy="133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3" y="4221088"/>
            <a:ext cx="4789487" cy="213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37" y="4664403"/>
            <a:ext cx="3825623" cy="1839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9529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74848" y="58614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dirty="0"/>
              <a:t>3. Решение характеристического уравнения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4005064"/>
            <a:ext cx="165618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836712"/>
            <a:ext cx="42672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Заголовок 1"/>
              <p:cNvSpPr txBox="1">
                <a:spLocks/>
              </p:cNvSpPr>
              <p:nvPr/>
            </p:nvSpPr>
            <p:spPr>
              <a:xfrm>
                <a:off x="209083" y="4149080"/>
                <a:ext cx="8712968" cy="70609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2800" dirty="0" smtClean="0"/>
                  <a:t>4</a:t>
                </a:r>
                <a:r>
                  <a:rPr lang="ru-RU" sz="2800" dirty="0"/>
                  <a:t>. Определение критического параметра нагрузки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>
                            <a:latin typeface="Cambria Math"/>
                          </a:rPr>
                          <m:t>𝐹</m:t>
                        </m:r>
                      </m:e>
                      <m:sub>
                        <m:r>
                          <a:rPr lang="ru-RU" sz="2800">
                            <a:latin typeface="Cambria Math"/>
                          </a:rPr>
                          <m:t>𝑐𝑟</m:t>
                        </m:r>
                      </m:sub>
                    </m:sSub>
                  </m:oMath>
                </a14:m>
                <a:endParaRPr lang="ru-RU" sz="2800" dirty="0"/>
              </a:p>
            </p:txBody>
          </p:sp>
        </mc:Choice>
        <mc:Fallback xmlns="">
          <p:sp>
            <p:nvSpPr>
              <p:cNvPr id="8" name="Заголовок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83" y="4149080"/>
                <a:ext cx="8712968" cy="706090"/>
              </a:xfrm>
              <a:prstGeom prst="rect">
                <a:avLst/>
              </a:prstGeom>
              <a:blipFill rotWithShape="1">
                <a:blip r:embed="rId3"/>
                <a:stretch>
                  <a:fillRect b="-121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5" y="4869160"/>
            <a:ext cx="4968551" cy="1457245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92280" y="1628800"/>
            <a:ext cx="1017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Mathcad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2071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20575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5229200"/>
            <a:ext cx="194421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7544" y="3204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Пример динамического расчета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225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32656"/>
            <a:ext cx="648072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92696"/>
            <a:ext cx="1660525" cy="257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429000"/>
            <a:ext cx="1746250" cy="188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41243"/>
            <a:ext cx="1571625" cy="198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118" y="4437112"/>
            <a:ext cx="1720850" cy="23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385965"/>
            <a:ext cx="1819275" cy="221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033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64" y="44624"/>
            <a:ext cx="5940308" cy="526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35" y="5445224"/>
            <a:ext cx="6762729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61737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558" y="260648"/>
            <a:ext cx="6611542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1487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605666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748655"/>
            <a:ext cx="1785937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941168"/>
            <a:ext cx="5678487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4023" y="5831755"/>
            <a:ext cx="498475" cy="23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572498" y="116632"/>
            <a:ext cx="79871" cy="4824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79512" y="4941168"/>
            <a:ext cx="88569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139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39"/>
            <a:ext cx="6840761" cy="24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51034"/>
            <a:ext cx="7272809" cy="151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72209"/>
            <a:ext cx="5470525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07504" y="2708920"/>
            <a:ext cx="66967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07504" y="5085184"/>
            <a:ext cx="89289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804248" y="0"/>
            <a:ext cx="0" cy="5085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36823"/>
            <a:ext cx="2343150" cy="341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6804248" y="44624"/>
            <a:ext cx="0" cy="5040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9005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Пример расчета на гармонические колебания</a:t>
            </a:r>
            <a:endParaRPr lang="ru-RU" sz="3200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267652" cy="549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5997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225"/>
            <a:ext cx="5938837" cy="681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557" y="4005064"/>
            <a:ext cx="1677175" cy="210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430" y="692696"/>
            <a:ext cx="1836977" cy="225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5188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К построению динамической эпюры моментов</a:t>
            </a:r>
            <a:endParaRPr lang="ru-RU" sz="32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5929313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5764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284</Words>
  <Application>Microsoft Office PowerPoint</Application>
  <PresentationFormat>Экран (4:3)</PresentationFormat>
  <Paragraphs>33</Paragraphs>
  <Slides>24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Связи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D:\ЛАД\Устойчивость\04 Метод перемещений\Задачи на устойчивость\05 Задачи на устойчивость рамы\Пример расчета к выполнению РГР.vsd\Drawing\~Страница-1\Sheet.81</vt:lpstr>
      <vt:lpstr>Динамика и устойчивость сооружений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расчета на устойчивость</vt:lpstr>
      <vt:lpstr>Пример расчета на устойчивость</vt:lpstr>
      <vt:lpstr>Презентация PowerPoint</vt:lpstr>
      <vt:lpstr>Презентация PowerPoint</vt:lpstr>
      <vt:lpstr>Презентация PowerPoint</vt:lpstr>
      <vt:lpstr>3. Решение характеристического уравнения </vt:lpstr>
      <vt:lpstr>Пример динамического расчета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расчета на гармонические колебания</vt:lpstr>
      <vt:lpstr>Презентация PowerPoint</vt:lpstr>
      <vt:lpstr>К построению динамической эпюры моментов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орпропро</dc:creator>
  <cp:lastModifiedBy>орпропро</cp:lastModifiedBy>
  <cp:revision>51</cp:revision>
  <dcterms:created xsi:type="dcterms:W3CDTF">2021-10-14T06:13:10Z</dcterms:created>
  <dcterms:modified xsi:type="dcterms:W3CDTF">2022-04-20T12:03:40Z</dcterms:modified>
</cp:coreProperties>
</file>