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06.04.2022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06.04.2022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06.04.2022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06.04.2022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06.04.2022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06.04.2022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06.04.2022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06.04.2022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06.04.2022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mailto:ruposov@istu.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r>
              <a:rPr lang="ru-RU" dirty="0"/>
              <a:t>Построение и анализ экспериментальных </a:t>
            </a:r>
            <a:r>
              <a:rPr lang="ru-RU" dirty="0" err="1"/>
              <a:t>вариограмм</a:t>
            </a:r>
            <a:r>
              <a:rPr lang="ru-RU" dirty="0"/>
              <a:t> </a:t>
            </a:r>
          </a:p>
        </p:txBody>
      </p:sp>
      <p:sp>
        <p:nvSpPr>
          <p:cNvPr id="3" name="Подзаголовок 2"/>
          <p:cNvSpPr>
            <a:spLocks noGrp="1"/>
          </p:cNvSpPr>
          <p:nvPr>
            <p:ph type="subTitle" idx="1"/>
          </p:nvPr>
        </p:nvSpPr>
        <p:spPr/>
        <p:txBody>
          <a:bodyPr/>
          <a:lstStyle/>
          <a:p>
            <a:r>
              <a:rPr lang="ru-RU" dirty="0" err="1" smtClean="0"/>
              <a:t>Рупосов</a:t>
            </a:r>
            <a:r>
              <a:rPr lang="ru-RU" dirty="0" smtClean="0"/>
              <a:t> Виталий Леонидович</a:t>
            </a:r>
          </a:p>
          <a:p>
            <a:r>
              <a:rPr lang="ru-RU" dirty="0" smtClean="0"/>
              <a:t>доцент кафедры маркшейдерского дела и геодезии</a:t>
            </a:r>
            <a:endParaRPr lang="ru-RU" dirty="0"/>
          </a:p>
        </p:txBody>
      </p:sp>
    </p:spTree>
    <p:extLst>
      <p:ext uri="{BB962C8B-B14F-4D97-AF65-F5344CB8AC3E}">
        <p14:creationId xmlns:p14="http://schemas.microsoft.com/office/powerpoint/2010/main" val="2558255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720080"/>
          </a:xfrm>
        </p:spPr>
        <p:txBody>
          <a:bodyPr>
            <a:normAutofit fontScale="90000"/>
          </a:bodyPr>
          <a:lstStyle/>
          <a:p>
            <a:r>
              <a:rPr lang="ru-RU" dirty="0" smtClean="0"/>
              <a:t>Постановка задачи</a:t>
            </a:r>
            <a:endParaRPr lang="ru-RU" dirty="0"/>
          </a:p>
        </p:txBody>
      </p:sp>
      <p:sp>
        <p:nvSpPr>
          <p:cNvPr id="3" name="Объект 2"/>
          <p:cNvSpPr>
            <a:spLocks noGrp="1"/>
          </p:cNvSpPr>
          <p:nvPr>
            <p:ph idx="1"/>
          </p:nvPr>
        </p:nvSpPr>
        <p:spPr>
          <a:xfrm>
            <a:off x="107504" y="692696"/>
            <a:ext cx="8136904" cy="6036018"/>
          </a:xfrm>
        </p:spPr>
        <p:txBody>
          <a:bodyPr>
            <a:normAutofit fontScale="77500" lnSpcReduction="20000"/>
          </a:bodyPr>
          <a:lstStyle/>
          <a:p>
            <a:pPr marL="0" indent="0">
              <a:buNone/>
            </a:pPr>
            <a:r>
              <a:rPr lang="ru-RU" dirty="0" smtClean="0"/>
              <a:t>Проблема:</a:t>
            </a:r>
          </a:p>
          <a:p>
            <a:r>
              <a:rPr lang="ru-RU" dirty="0" smtClean="0"/>
              <a:t>Не высокая точность подсчета запасов в результате низкой плотности разведочной сети.</a:t>
            </a:r>
          </a:p>
          <a:p>
            <a:r>
              <a:rPr lang="ru-RU" dirty="0" smtClean="0"/>
              <a:t>Оптимизация разведочной сети (затраты-результат)</a:t>
            </a:r>
          </a:p>
          <a:p>
            <a:r>
              <a:rPr lang="ru-RU" dirty="0" smtClean="0"/>
              <a:t>Повышение достоверности интерполяции</a:t>
            </a:r>
          </a:p>
          <a:p>
            <a:pPr marL="0" indent="0">
              <a:buNone/>
            </a:pPr>
            <a:r>
              <a:rPr lang="ru-RU" dirty="0" smtClean="0"/>
              <a:t>Цели исследования</a:t>
            </a:r>
          </a:p>
          <a:p>
            <a:r>
              <a:rPr lang="ru-RU" dirty="0" smtClean="0"/>
              <a:t>Использование </a:t>
            </a:r>
            <a:r>
              <a:rPr lang="ru-RU" dirty="0" err="1" smtClean="0"/>
              <a:t>геостатистических</a:t>
            </a:r>
            <a:r>
              <a:rPr lang="ru-RU" dirty="0" smtClean="0"/>
              <a:t> методов для повышения точности интерполяции пространственных данных</a:t>
            </a:r>
          </a:p>
          <a:p>
            <a:pPr marL="0" indent="0">
              <a:buNone/>
            </a:pPr>
            <a:r>
              <a:rPr lang="ru-RU" dirty="0" smtClean="0"/>
              <a:t>Задачи исследования</a:t>
            </a:r>
          </a:p>
          <a:p>
            <a:r>
              <a:rPr lang="ru-RU" dirty="0" smtClean="0"/>
              <a:t>Построение экспериментальной </a:t>
            </a:r>
            <a:br>
              <a:rPr lang="ru-RU" dirty="0" smtClean="0"/>
            </a:br>
            <a:r>
              <a:rPr lang="ru-RU" dirty="0" err="1" smtClean="0"/>
              <a:t>вариограммы</a:t>
            </a:r>
            <a:endParaRPr lang="ru-RU" dirty="0" smtClean="0"/>
          </a:p>
          <a:p>
            <a:r>
              <a:rPr lang="ru-RU" dirty="0" err="1" smtClean="0"/>
              <a:t>Итерпретация</a:t>
            </a:r>
            <a:r>
              <a:rPr lang="ru-RU" dirty="0" smtClean="0"/>
              <a:t> полученных </a:t>
            </a:r>
            <a:br>
              <a:rPr lang="ru-RU" dirty="0" smtClean="0"/>
            </a:br>
            <a:r>
              <a:rPr lang="ru-RU" dirty="0" err="1" smtClean="0"/>
              <a:t>вариограмм</a:t>
            </a:r>
            <a:endParaRPr lang="ru-RU" dirty="0" smtClean="0"/>
          </a:p>
          <a:p>
            <a:r>
              <a:rPr lang="ru-RU" dirty="0" smtClean="0"/>
              <a:t>Снижение сложности и трудоемкости </a:t>
            </a:r>
            <a:br>
              <a:rPr lang="ru-RU" dirty="0" smtClean="0"/>
            </a:br>
            <a:r>
              <a:rPr lang="ru-RU" dirty="0" smtClean="0"/>
              <a:t>построения </a:t>
            </a:r>
            <a:r>
              <a:rPr lang="ru-RU" dirty="0" err="1" smtClean="0"/>
              <a:t>вариограммы</a:t>
            </a:r>
            <a:endParaRPr lang="ru-RU" dirty="0" smtClean="0"/>
          </a:p>
        </p:txBody>
      </p:sp>
    </p:spTree>
    <p:extLst>
      <p:ext uri="{BB962C8B-B14F-4D97-AF65-F5344CB8AC3E}">
        <p14:creationId xmlns:p14="http://schemas.microsoft.com/office/powerpoint/2010/main" val="595263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29600" cy="576064"/>
          </a:xfrm>
        </p:spPr>
        <p:txBody>
          <a:bodyPr>
            <a:noAutofit/>
          </a:bodyPr>
          <a:lstStyle/>
          <a:p>
            <a:r>
              <a:rPr lang="ru-RU" sz="3000" dirty="0" smtClean="0"/>
              <a:t>Классическое представление </a:t>
            </a:r>
            <a:r>
              <a:rPr lang="ru-RU" sz="3000" dirty="0" err="1" smtClean="0"/>
              <a:t>вариограммы</a:t>
            </a:r>
            <a:endParaRPr lang="ru-RU" sz="3000" dirty="0"/>
          </a:p>
        </p:txBody>
      </p:sp>
      <p:pic>
        <p:nvPicPr>
          <p:cNvPr id="4" name="Picture 2" descr="https://image1.slideserve.com/3480280/slide21-l.jpg"/>
          <p:cNvPicPr>
            <a:picLocks noChangeAspect="1" noChangeArrowheads="1"/>
          </p:cNvPicPr>
          <p:nvPr/>
        </p:nvPicPr>
        <p:blipFill rotWithShape="1">
          <a:blip r:embed="rId2">
            <a:extLst>
              <a:ext uri="{28A0092B-C50C-407E-A947-70E740481C1C}">
                <a14:useLocalDpi xmlns:a14="http://schemas.microsoft.com/office/drawing/2010/main" val="0"/>
              </a:ext>
            </a:extLst>
          </a:blip>
          <a:srcRect l="4485" t="21893" r="47757" b="30347"/>
          <a:stretch/>
        </p:blipFill>
        <p:spPr bwMode="auto">
          <a:xfrm>
            <a:off x="19610" y="787614"/>
            <a:ext cx="3090371" cy="2317885"/>
          </a:xfrm>
          <a:prstGeom prst="rect">
            <a:avLst/>
          </a:prstGeom>
          <a:noFill/>
          <a:extLst>
            <a:ext uri="{909E8E84-426E-40DD-AFC4-6F175D3DCCD1}">
              <a14:hiddenFill xmlns:a14="http://schemas.microsoft.com/office/drawing/2010/main">
                <a:solidFill>
                  <a:srgbClr val="FFFFFF"/>
                </a:solidFill>
              </a14:hiddenFill>
            </a:ext>
          </a:extLst>
        </p:spPr>
      </p:pic>
      <p:sp>
        <p:nvSpPr>
          <p:cNvPr id="45" name="Rectangle 2"/>
          <p:cNvSpPr>
            <a:spLocks noChangeArrowheads="1"/>
          </p:cNvSpPr>
          <p:nvPr/>
        </p:nvSpPr>
        <p:spPr bwMode="auto">
          <a:xfrm>
            <a:off x="3342144" y="846365"/>
            <a:ext cx="5553075" cy="3963987"/>
          </a:xfrm>
          <a:prstGeom prst="rect">
            <a:avLst/>
          </a:prstGeom>
          <a:solidFill>
            <a:srgbClr val="FFFFFF"/>
          </a:solidFill>
          <a:ln w="9525">
            <a:solidFill>
              <a:srgbClr val="003366"/>
            </a:solidFill>
            <a:miter lim="800000"/>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grpSp>
        <p:nvGrpSpPr>
          <p:cNvPr id="46" name="Group 3"/>
          <p:cNvGrpSpPr>
            <a:grpSpLocks/>
          </p:cNvGrpSpPr>
          <p:nvPr/>
        </p:nvGrpSpPr>
        <p:grpSpPr bwMode="auto">
          <a:xfrm>
            <a:off x="3824744" y="2400527"/>
            <a:ext cx="1144588" cy="1214438"/>
            <a:chOff x="918" y="2509"/>
            <a:chExt cx="861" cy="913"/>
          </a:xfrm>
        </p:grpSpPr>
        <p:sp>
          <p:nvSpPr>
            <p:cNvPr id="47" name="Freeform 4"/>
            <p:cNvSpPr>
              <a:spLocks/>
            </p:cNvSpPr>
            <p:nvPr/>
          </p:nvSpPr>
          <p:spPr bwMode="auto">
            <a:xfrm>
              <a:off x="972" y="2832"/>
              <a:ext cx="807" cy="590"/>
            </a:xfrm>
            <a:custGeom>
              <a:avLst/>
              <a:gdLst>
                <a:gd name="T0" fmla="*/ 0 w 768"/>
                <a:gd name="T1" fmla="*/ 0 h 480"/>
                <a:gd name="T2" fmla="*/ 2334 w 768"/>
                <a:gd name="T3" fmla="*/ 46867 h 480"/>
                <a:gd name="T4" fmla="*/ 3395 w 768"/>
                <a:gd name="T5" fmla="*/ 234006 h 480"/>
                <a:gd name="T6" fmla="*/ 0 60000 65536"/>
                <a:gd name="T7" fmla="*/ 0 60000 65536"/>
                <a:gd name="T8" fmla="*/ 0 60000 65536"/>
                <a:gd name="T9" fmla="*/ 0 w 768"/>
                <a:gd name="T10" fmla="*/ 0 h 480"/>
                <a:gd name="T11" fmla="*/ 768 w 768"/>
                <a:gd name="T12" fmla="*/ 480 h 480"/>
              </a:gdLst>
              <a:ahLst/>
              <a:cxnLst>
                <a:cxn ang="T6">
                  <a:pos x="T0" y="T1"/>
                </a:cxn>
                <a:cxn ang="T7">
                  <a:pos x="T2" y="T3"/>
                </a:cxn>
                <a:cxn ang="T8">
                  <a:pos x="T4" y="T5"/>
                </a:cxn>
              </a:cxnLst>
              <a:rect l="T9" t="T10" r="T11" b="T12"/>
              <a:pathLst>
                <a:path w="768" h="480">
                  <a:moveTo>
                    <a:pt x="0" y="0"/>
                  </a:moveTo>
                  <a:cubicBezTo>
                    <a:pt x="200" y="8"/>
                    <a:pt x="400" y="16"/>
                    <a:pt x="528" y="96"/>
                  </a:cubicBezTo>
                  <a:cubicBezTo>
                    <a:pt x="656" y="176"/>
                    <a:pt x="712" y="328"/>
                    <a:pt x="768" y="480"/>
                  </a:cubicBezTo>
                </a:path>
              </a:pathLst>
            </a:custGeom>
            <a:noFill/>
            <a:ln w="28575">
              <a:solidFill>
                <a:srgbClr val="00336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48" name="Line 5"/>
            <p:cNvSpPr>
              <a:spLocks noChangeShapeType="1"/>
            </p:cNvSpPr>
            <p:nvPr/>
          </p:nvSpPr>
          <p:spPr bwMode="auto">
            <a:xfrm>
              <a:off x="1725" y="3261"/>
              <a:ext cx="51" cy="105"/>
            </a:xfrm>
            <a:prstGeom prst="line">
              <a:avLst/>
            </a:prstGeom>
            <a:noFill/>
            <a:ln w="38100">
              <a:solidFill>
                <a:srgbClr val="0033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49" name="Text Box 6"/>
            <p:cNvSpPr txBox="1">
              <a:spLocks noChangeArrowheads="1"/>
            </p:cNvSpPr>
            <p:nvPr/>
          </p:nvSpPr>
          <p:spPr bwMode="auto">
            <a:xfrm>
              <a:off x="918" y="2509"/>
              <a:ext cx="764"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800" b="1" i="0" u="none" strike="noStrike" kern="0" cap="none" spc="0" normalizeH="0" baseline="0" noProof="0" smtClean="0">
                  <a:ln>
                    <a:noFill/>
                  </a:ln>
                  <a:solidFill>
                    <a:srgbClr val="003366"/>
                  </a:solidFill>
                  <a:effectLst/>
                  <a:uLnTx/>
                  <a:uFillTx/>
                  <a:latin typeface="Arial Narrow" pitchFamily="34" charset="0"/>
                </a:rPr>
                <a:t>Угол</a:t>
              </a:r>
              <a:r>
                <a:rPr kumimoji="0" lang="en-US" sz="1800" b="1" i="0" u="none" strike="noStrike" kern="0" cap="none" spc="0" normalizeH="0" baseline="0" noProof="0" smtClean="0">
                  <a:ln>
                    <a:noFill/>
                  </a:ln>
                  <a:solidFill>
                    <a:srgbClr val="003366"/>
                  </a:solidFill>
                  <a:effectLst/>
                  <a:uLnTx/>
                  <a:uFillTx/>
                  <a:latin typeface="Arial Narrow" pitchFamily="34" charset="0"/>
                </a:rPr>
                <a:t>=60</a:t>
              </a:r>
              <a:r>
                <a:rPr kumimoji="0" lang="en-US" sz="1800" b="1" i="0" u="none" strike="noStrike" kern="0" cap="none" spc="0" normalizeH="0" baseline="30000" noProof="0" smtClean="0">
                  <a:ln>
                    <a:noFill/>
                  </a:ln>
                  <a:solidFill>
                    <a:srgbClr val="003366"/>
                  </a:solidFill>
                  <a:effectLst/>
                  <a:uLnTx/>
                  <a:uFillTx/>
                  <a:latin typeface="Arial Narrow" pitchFamily="34" charset="0"/>
                </a:rPr>
                <a:t>o</a:t>
              </a:r>
            </a:p>
          </p:txBody>
        </p:sp>
      </p:grpSp>
      <p:grpSp>
        <p:nvGrpSpPr>
          <p:cNvPr id="50" name="Group 7"/>
          <p:cNvGrpSpPr>
            <a:grpSpLocks/>
          </p:cNvGrpSpPr>
          <p:nvPr/>
        </p:nvGrpSpPr>
        <p:grpSpPr bwMode="auto">
          <a:xfrm>
            <a:off x="3953332" y="933677"/>
            <a:ext cx="4086225" cy="3373438"/>
            <a:chOff x="966" y="1195"/>
            <a:chExt cx="3071" cy="2533"/>
          </a:xfrm>
        </p:grpSpPr>
        <p:grpSp>
          <p:nvGrpSpPr>
            <p:cNvPr id="51" name="Group 8"/>
            <p:cNvGrpSpPr>
              <a:grpSpLocks/>
            </p:cNvGrpSpPr>
            <p:nvPr/>
          </p:nvGrpSpPr>
          <p:grpSpPr bwMode="auto">
            <a:xfrm>
              <a:off x="966" y="1195"/>
              <a:ext cx="3071" cy="2533"/>
              <a:chOff x="1014" y="1307"/>
              <a:chExt cx="3071" cy="2533"/>
            </a:xfrm>
          </p:grpSpPr>
          <p:sp>
            <p:nvSpPr>
              <p:cNvPr id="56" name="Freeform 9"/>
              <p:cNvSpPr>
                <a:spLocks/>
              </p:cNvSpPr>
              <p:nvPr/>
            </p:nvSpPr>
            <p:spPr bwMode="auto">
              <a:xfrm>
                <a:off x="1020" y="3326"/>
                <a:ext cx="3065" cy="514"/>
              </a:xfrm>
              <a:custGeom>
                <a:avLst/>
                <a:gdLst>
                  <a:gd name="T0" fmla="*/ 0 w 3065"/>
                  <a:gd name="T1" fmla="*/ 514 h 514"/>
                  <a:gd name="T2" fmla="*/ 3065 w 3065"/>
                  <a:gd name="T3" fmla="*/ 0 h 514"/>
                  <a:gd name="T4" fmla="*/ 0 60000 65536"/>
                  <a:gd name="T5" fmla="*/ 0 60000 65536"/>
                  <a:gd name="T6" fmla="*/ 0 w 3065"/>
                  <a:gd name="T7" fmla="*/ 0 h 514"/>
                  <a:gd name="T8" fmla="*/ 3065 w 3065"/>
                  <a:gd name="T9" fmla="*/ 514 h 514"/>
                </a:gdLst>
                <a:ahLst/>
                <a:cxnLst>
                  <a:cxn ang="T4">
                    <a:pos x="T0" y="T1"/>
                  </a:cxn>
                  <a:cxn ang="T5">
                    <a:pos x="T2" y="T3"/>
                  </a:cxn>
                </a:cxnLst>
                <a:rect l="T6" t="T7" r="T8" b="T9"/>
                <a:pathLst>
                  <a:path w="3065" h="514">
                    <a:moveTo>
                      <a:pt x="0" y="514"/>
                    </a:moveTo>
                    <a:lnTo>
                      <a:pt x="3065" y="0"/>
                    </a:lnTo>
                  </a:path>
                </a:pathLst>
              </a:custGeom>
              <a:noFill/>
              <a:ln w="19050">
                <a:solidFill>
                  <a:srgbClr val="00336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57" name="Freeform 10"/>
              <p:cNvSpPr>
                <a:spLocks/>
              </p:cNvSpPr>
              <p:nvPr/>
            </p:nvSpPr>
            <p:spPr bwMode="auto">
              <a:xfrm>
                <a:off x="1014" y="1307"/>
                <a:ext cx="1513" cy="2521"/>
              </a:xfrm>
              <a:custGeom>
                <a:avLst/>
                <a:gdLst>
                  <a:gd name="T0" fmla="*/ 0 w 1513"/>
                  <a:gd name="T1" fmla="*/ 2521 h 2521"/>
                  <a:gd name="T2" fmla="*/ 1513 w 1513"/>
                  <a:gd name="T3" fmla="*/ 0 h 2521"/>
                  <a:gd name="T4" fmla="*/ 0 60000 65536"/>
                  <a:gd name="T5" fmla="*/ 0 60000 65536"/>
                  <a:gd name="T6" fmla="*/ 0 w 1513"/>
                  <a:gd name="T7" fmla="*/ 0 h 2521"/>
                  <a:gd name="T8" fmla="*/ 1513 w 1513"/>
                  <a:gd name="T9" fmla="*/ 2521 h 2521"/>
                </a:gdLst>
                <a:ahLst/>
                <a:cxnLst>
                  <a:cxn ang="T4">
                    <a:pos x="T0" y="T1"/>
                  </a:cxn>
                  <a:cxn ang="T5">
                    <a:pos x="T2" y="T3"/>
                  </a:cxn>
                </a:cxnLst>
                <a:rect l="T6" t="T7" r="T8" b="T9"/>
                <a:pathLst>
                  <a:path w="1513" h="2521">
                    <a:moveTo>
                      <a:pt x="0" y="2521"/>
                    </a:moveTo>
                    <a:lnTo>
                      <a:pt x="1513" y="0"/>
                    </a:lnTo>
                  </a:path>
                </a:pathLst>
              </a:custGeom>
              <a:noFill/>
              <a:ln w="19050">
                <a:solidFill>
                  <a:srgbClr val="00336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grpSp>
        <p:grpSp>
          <p:nvGrpSpPr>
            <p:cNvPr id="52" name="Group 11"/>
            <p:cNvGrpSpPr>
              <a:grpSpLocks/>
            </p:cNvGrpSpPr>
            <p:nvPr/>
          </p:nvGrpSpPr>
          <p:grpSpPr bwMode="auto">
            <a:xfrm>
              <a:off x="1897" y="2855"/>
              <a:ext cx="1440" cy="717"/>
              <a:chOff x="1897" y="2855"/>
              <a:chExt cx="1440" cy="717"/>
            </a:xfrm>
          </p:grpSpPr>
          <p:sp>
            <p:nvSpPr>
              <p:cNvPr id="53" name="Freeform 12"/>
              <p:cNvSpPr>
                <a:spLocks/>
              </p:cNvSpPr>
              <p:nvPr/>
            </p:nvSpPr>
            <p:spPr bwMode="auto">
              <a:xfrm rot="878048">
                <a:off x="1897" y="3097"/>
                <a:ext cx="187" cy="445"/>
              </a:xfrm>
              <a:custGeom>
                <a:avLst/>
                <a:gdLst>
                  <a:gd name="T0" fmla="*/ 0 w 181"/>
                  <a:gd name="T1" fmla="*/ 0 h 415"/>
                  <a:gd name="T2" fmla="*/ 543 w 181"/>
                  <a:gd name="T3" fmla="*/ 2916 h 415"/>
                  <a:gd name="T4" fmla="*/ 604 w 181"/>
                  <a:gd name="T5" fmla="*/ 6309 h 415"/>
                  <a:gd name="T6" fmla="*/ 0 60000 65536"/>
                  <a:gd name="T7" fmla="*/ 0 60000 65536"/>
                  <a:gd name="T8" fmla="*/ 0 60000 65536"/>
                  <a:gd name="T9" fmla="*/ 0 w 181"/>
                  <a:gd name="T10" fmla="*/ 0 h 415"/>
                  <a:gd name="T11" fmla="*/ 181 w 181"/>
                  <a:gd name="T12" fmla="*/ 415 h 415"/>
                </a:gdLst>
                <a:ahLst/>
                <a:cxnLst>
                  <a:cxn ang="T6">
                    <a:pos x="T0" y="T1"/>
                  </a:cxn>
                  <a:cxn ang="T7">
                    <a:pos x="T2" y="T3"/>
                  </a:cxn>
                  <a:cxn ang="T8">
                    <a:pos x="T4" y="T5"/>
                  </a:cxn>
                </a:cxnLst>
                <a:rect l="T9" t="T10" r="T11" b="T12"/>
                <a:pathLst>
                  <a:path w="181" h="415">
                    <a:moveTo>
                      <a:pt x="0" y="0"/>
                    </a:moveTo>
                    <a:cubicBezTo>
                      <a:pt x="62" y="61"/>
                      <a:pt x="125" y="123"/>
                      <a:pt x="153" y="192"/>
                    </a:cubicBezTo>
                    <a:cubicBezTo>
                      <a:pt x="181" y="261"/>
                      <a:pt x="175" y="338"/>
                      <a:pt x="169" y="415"/>
                    </a:cubicBezTo>
                  </a:path>
                </a:pathLst>
              </a:custGeom>
              <a:noFill/>
              <a:ln w="38100">
                <a:solidFill>
                  <a:srgbClr val="00336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54" name="Line 13"/>
              <p:cNvSpPr>
                <a:spLocks noChangeShapeType="1"/>
              </p:cNvSpPr>
              <p:nvPr/>
            </p:nvSpPr>
            <p:spPr bwMode="auto">
              <a:xfrm>
                <a:off x="2025" y="3464"/>
                <a:ext cx="0" cy="108"/>
              </a:xfrm>
              <a:prstGeom prst="line">
                <a:avLst/>
              </a:prstGeom>
              <a:noFill/>
              <a:ln w="38100">
                <a:solidFill>
                  <a:srgbClr val="0033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55" name="Text Box 14"/>
              <p:cNvSpPr txBox="1">
                <a:spLocks noChangeArrowheads="1"/>
              </p:cNvSpPr>
              <p:nvPr/>
            </p:nvSpPr>
            <p:spPr bwMode="auto">
              <a:xfrm rot="-1834092">
                <a:off x="2108" y="2855"/>
                <a:ext cx="1229"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smtClean="0">
                    <a:ln>
                      <a:noFill/>
                    </a:ln>
                    <a:solidFill>
                      <a:srgbClr val="003366"/>
                    </a:solidFill>
                    <a:effectLst/>
                    <a:uLnTx/>
                    <a:uFillTx/>
                    <a:latin typeface="Arial Narrow" pitchFamily="34" charset="0"/>
                  </a:rPr>
                  <a:t>Допуск угла </a:t>
                </a:r>
                <a:r>
                  <a:rPr kumimoji="0" lang="en-US" sz="1600" b="1" i="0" u="none" strike="noStrike" kern="0" cap="none" spc="0" normalizeH="0" baseline="0" noProof="0" smtClean="0">
                    <a:ln>
                      <a:noFill/>
                    </a:ln>
                    <a:solidFill>
                      <a:srgbClr val="003366"/>
                    </a:solidFill>
                    <a:effectLst/>
                    <a:uLnTx/>
                    <a:uFillTx/>
                    <a:latin typeface="Arial Narrow" pitchFamily="34" charset="0"/>
                  </a:rPr>
                  <a:t>= 25</a:t>
                </a:r>
                <a:r>
                  <a:rPr kumimoji="0" lang="en-US" sz="1600" b="1" i="0" u="none" strike="noStrike" kern="0" cap="none" spc="0" normalizeH="0" baseline="30000" noProof="0" smtClean="0">
                    <a:ln>
                      <a:noFill/>
                    </a:ln>
                    <a:solidFill>
                      <a:srgbClr val="003366"/>
                    </a:solidFill>
                    <a:effectLst/>
                    <a:uLnTx/>
                    <a:uFillTx/>
                    <a:latin typeface="Arial Narrow" pitchFamily="34" charset="0"/>
                  </a:rPr>
                  <a:t>o</a:t>
                </a:r>
              </a:p>
            </p:txBody>
          </p:sp>
        </p:grpSp>
      </p:grpSp>
      <p:grpSp>
        <p:nvGrpSpPr>
          <p:cNvPr id="58" name="Group 15"/>
          <p:cNvGrpSpPr>
            <a:grpSpLocks/>
          </p:cNvGrpSpPr>
          <p:nvPr/>
        </p:nvGrpSpPr>
        <p:grpSpPr bwMode="auto">
          <a:xfrm>
            <a:off x="3943807" y="1446440"/>
            <a:ext cx="5068887" cy="2865437"/>
            <a:chOff x="960" y="1580"/>
            <a:chExt cx="3811" cy="2151"/>
          </a:xfrm>
        </p:grpSpPr>
        <p:sp>
          <p:nvSpPr>
            <p:cNvPr id="59" name="Freeform 16"/>
            <p:cNvSpPr>
              <a:spLocks/>
            </p:cNvSpPr>
            <p:nvPr/>
          </p:nvSpPr>
          <p:spPr bwMode="auto">
            <a:xfrm>
              <a:off x="960" y="1580"/>
              <a:ext cx="2124" cy="2142"/>
            </a:xfrm>
            <a:custGeom>
              <a:avLst/>
              <a:gdLst>
                <a:gd name="T0" fmla="*/ 0 w 2124"/>
                <a:gd name="T1" fmla="*/ 2142 h 2142"/>
                <a:gd name="T2" fmla="*/ 778 w 2124"/>
                <a:gd name="T3" fmla="*/ 835 h 2142"/>
                <a:gd name="T4" fmla="*/ 2124 w 2124"/>
                <a:gd name="T5" fmla="*/ 0 h 2142"/>
                <a:gd name="T6" fmla="*/ 0 60000 65536"/>
                <a:gd name="T7" fmla="*/ 0 60000 65536"/>
                <a:gd name="T8" fmla="*/ 0 60000 65536"/>
                <a:gd name="T9" fmla="*/ 0 w 2124"/>
                <a:gd name="T10" fmla="*/ 0 h 2142"/>
                <a:gd name="T11" fmla="*/ 2124 w 2124"/>
                <a:gd name="T12" fmla="*/ 2142 h 2142"/>
              </a:gdLst>
              <a:ahLst/>
              <a:cxnLst>
                <a:cxn ang="T6">
                  <a:pos x="T0" y="T1"/>
                </a:cxn>
                <a:cxn ang="T7">
                  <a:pos x="T2" y="T3"/>
                </a:cxn>
                <a:cxn ang="T8">
                  <a:pos x="T4" y="T5"/>
                </a:cxn>
              </a:cxnLst>
              <a:rect l="T9" t="T10" r="T11" b="T12"/>
              <a:pathLst>
                <a:path w="2124" h="2142">
                  <a:moveTo>
                    <a:pt x="0" y="2142"/>
                  </a:moveTo>
                  <a:lnTo>
                    <a:pt x="778" y="835"/>
                  </a:lnTo>
                  <a:lnTo>
                    <a:pt x="2124" y="0"/>
                  </a:lnTo>
                </a:path>
              </a:pathLst>
            </a:custGeom>
            <a:noFill/>
            <a:ln w="38100">
              <a:solidFill>
                <a:srgbClr val="00336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60" name="Freeform 17"/>
            <p:cNvSpPr>
              <a:spLocks/>
            </p:cNvSpPr>
            <p:nvPr/>
          </p:nvSpPr>
          <p:spPr bwMode="auto">
            <a:xfrm>
              <a:off x="981" y="2624"/>
              <a:ext cx="2817" cy="1107"/>
            </a:xfrm>
            <a:custGeom>
              <a:avLst/>
              <a:gdLst>
                <a:gd name="T0" fmla="*/ 0 w 2817"/>
                <a:gd name="T1" fmla="*/ 1107 h 1107"/>
                <a:gd name="T2" fmla="*/ 1413 w 2817"/>
                <a:gd name="T3" fmla="*/ 865 h 1107"/>
                <a:gd name="T4" fmla="*/ 2817 w 2817"/>
                <a:gd name="T5" fmla="*/ 0 h 1107"/>
                <a:gd name="T6" fmla="*/ 0 60000 65536"/>
                <a:gd name="T7" fmla="*/ 0 60000 65536"/>
                <a:gd name="T8" fmla="*/ 0 60000 65536"/>
                <a:gd name="T9" fmla="*/ 0 w 2817"/>
                <a:gd name="T10" fmla="*/ 0 h 1107"/>
                <a:gd name="T11" fmla="*/ 2817 w 2817"/>
                <a:gd name="T12" fmla="*/ 1107 h 1107"/>
              </a:gdLst>
              <a:ahLst/>
              <a:cxnLst>
                <a:cxn ang="T6">
                  <a:pos x="T0" y="T1"/>
                </a:cxn>
                <a:cxn ang="T7">
                  <a:pos x="T2" y="T3"/>
                </a:cxn>
                <a:cxn ang="T8">
                  <a:pos x="T4" y="T5"/>
                </a:cxn>
              </a:cxnLst>
              <a:rect l="T9" t="T10" r="T11" b="T12"/>
              <a:pathLst>
                <a:path w="2817" h="1107">
                  <a:moveTo>
                    <a:pt x="0" y="1107"/>
                  </a:moveTo>
                  <a:lnTo>
                    <a:pt x="1413" y="865"/>
                  </a:lnTo>
                  <a:lnTo>
                    <a:pt x="2817" y="0"/>
                  </a:lnTo>
                </a:path>
              </a:pathLst>
            </a:custGeom>
            <a:noFill/>
            <a:ln w="38100">
              <a:solidFill>
                <a:srgbClr val="00336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61" name="Line 18"/>
            <p:cNvSpPr>
              <a:spLocks noChangeShapeType="1"/>
            </p:cNvSpPr>
            <p:nvPr/>
          </p:nvSpPr>
          <p:spPr bwMode="auto">
            <a:xfrm>
              <a:off x="3422" y="2116"/>
              <a:ext cx="330" cy="538"/>
            </a:xfrm>
            <a:prstGeom prst="line">
              <a:avLst/>
            </a:prstGeom>
            <a:noFill/>
            <a:ln w="19050">
              <a:solidFill>
                <a:srgbClr val="0033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62" name="Text Box 19"/>
            <p:cNvSpPr txBox="1">
              <a:spLocks noChangeArrowheads="1"/>
            </p:cNvSpPr>
            <p:nvPr/>
          </p:nvSpPr>
          <p:spPr bwMode="auto">
            <a:xfrm rot="-1723495">
              <a:off x="3596" y="1967"/>
              <a:ext cx="1175"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smtClean="0">
                  <a:ln>
                    <a:noFill/>
                  </a:ln>
                  <a:solidFill>
                    <a:srgbClr val="003366"/>
                  </a:solidFill>
                  <a:effectLst/>
                  <a:uLnTx/>
                  <a:uFillTx/>
                  <a:latin typeface="Arial Narrow" pitchFamily="34" charset="0"/>
                </a:rPr>
                <a:t>Ширина полосы</a:t>
              </a:r>
              <a:endParaRPr kumimoji="0" lang="en-US" sz="1600" b="1" i="0" u="none" strike="noStrike" kern="0" cap="none" spc="0" normalizeH="0" baseline="0" noProof="0" smtClean="0">
                <a:ln>
                  <a:noFill/>
                </a:ln>
                <a:solidFill>
                  <a:srgbClr val="003366"/>
                </a:solidFill>
                <a:effectLst/>
                <a:uLnTx/>
                <a:uFillTx/>
                <a:latin typeface="Arial Narrow" pitchFamily="34" charset="0"/>
              </a:endParaRPr>
            </a:p>
          </p:txBody>
        </p:sp>
        <p:sp>
          <p:nvSpPr>
            <p:cNvPr id="63" name="Line 20"/>
            <p:cNvSpPr>
              <a:spLocks noChangeShapeType="1"/>
            </p:cNvSpPr>
            <p:nvPr/>
          </p:nvSpPr>
          <p:spPr bwMode="auto">
            <a:xfrm flipH="1">
              <a:off x="3641" y="2260"/>
              <a:ext cx="207" cy="139"/>
            </a:xfrm>
            <a:prstGeom prst="line">
              <a:avLst/>
            </a:prstGeom>
            <a:noFill/>
            <a:ln w="19050">
              <a:solidFill>
                <a:srgbClr val="0033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grpSp>
      <p:grpSp>
        <p:nvGrpSpPr>
          <p:cNvPr id="64" name="Group 21"/>
          <p:cNvGrpSpPr>
            <a:grpSpLocks/>
          </p:cNvGrpSpPr>
          <p:nvPr/>
        </p:nvGrpSpPr>
        <p:grpSpPr bwMode="auto">
          <a:xfrm>
            <a:off x="5382082" y="932090"/>
            <a:ext cx="2408237" cy="2800350"/>
            <a:chOff x="1988" y="1174"/>
            <a:chExt cx="1809" cy="2104"/>
          </a:xfrm>
        </p:grpSpPr>
        <p:sp>
          <p:nvSpPr>
            <p:cNvPr id="65" name="Text Box 22"/>
            <p:cNvSpPr txBox="1">
              <a:spLocks noChangeArrowheads="1"/>
            </p:cNvSpPr>
            <p:nvPr/>
          </p:nvSpPr>
          <p:spPr bwMode="auto">
            <a:xfrm rot="-1962641">
              <a:off x="2955" y="2943"/>
              <a:ext cx="842"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smtClean="0">
                  <a:ln>
                    <a:noFill/>
                  </a:ln>
                  <a:solidFill>
                    <a:srgbClr val="AD0021"/>
                  </a:solidFill>
                  <a:effectLst/>
                  <a:uLnTx/>
                  <a:uFillTx/>
                  <a:latin typeface="Arial Narrow" pitchFamily="34" charset="0"/>
                </a:rPr>
                <a:t>Длина лага</a:t>
              </a:r>
              <a:endParaRPr kumimoji="0" lang="en-US" sz="1600" b="1" i="0" u="none" strike="noStrike" kern="0" cap="none" spc="0" normalizeH="0" baseline="0" noProof="0" smtClean="0">
                <a:ln>
                  <a:noFill/>
                </a:ln>
                <a:solidFill>
                  <a:srgbClr val="AD0021"/>
                </a:solidFill>
                <a:effectLst/>
                <a:uLnTx/>
                <a:uFillTx/>
                <a:latin typeface="Arial Narrow" pitchFamily="34" charset="0"/>
              </a:endParaRPr>
            </a:p>
          </p:txBody>
        </p:sp>
        <p:sp>
          <p:nvSpPr>
            <p:cNvPr id="66" name="Line 23"/>
            <p:cNvSpPr>
              <a:spLocks noChangeShapeType="1"/>
            </p:cNvSpPr>
            <p:nvPr/>
          </p:nvSpPr>
          <p:spPr bwMode="auto">
            <a:xfrm>
              <a:off x="2161" y="1849"/>
              <a:ext cx="428" cy="751"/>
            </a:xfrm>
            <a:prstGeom prst="line">
              <a:avLst/>
            </a:prstGeom>
            <a:noFill/>
            <a:ln w="12700">
              <a:solidFill>
                <a:srgbClr val="AD002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67" name="Line 24"/>
            <p:cNvSpPr>
              <a:spLocks noChangeShapeType="1"/>
            </p:cNvSpPr>
            <p:nvPr/>
          </p:nvSpPr>
          <p:spPr bwMode="auto">
            <a:xfrm>
              <a:off x="2330" y="1751"/>
              <a:ext cx="420" cy="741"/>
            </a:xfrm>
            <a:prstGeom prst="line">
              <a:avLst/>
            </a:prstGeom>
            <a:noFill/>
            <a:ln w="12700">
              <a:solidFill>
                <a:srgbClr val="AD0021"/>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68" name="Text Box 25"/>
            <p:cNvSpPr txBox="1">
              <a:spLocks noChangeArrowheads="1"/>
            </p:cNvSpPr>
            <p:nvPr/>
          </p:nvSpPr>
          <p:spPr bwMode="auto">
            <a:xfrm rot="3515464">
              <a:off x="1704" y="1458"/>
              <a:ext cx="79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400" b="1" i="0" u="none" strike="noStrike" kern="0" cap="none" spc="0" normalizeH="0" baseline="0" noProof="0" smtClean="0">
                  <a:ln>
                    <a:noFill/>
                  </a:ln>
                  <a:solidFill>
                    <a:srgbClr val="AD0021"/>
                  </a:solidFill>
                  <a:effectLst/>
                  <a:uLnTx/>
                  <a:uFillTx/>
                  <a:latin typeface="Arial Narrow" pitchFamily="34" charset="0"/>
                </a:rPr>
                <a:t>Допуск лага</a:t>
              </a:r>
              <a:endParaRPr kumimoji="0" lang="en-US" sz="1400" b="1" i="0" u="none" strike="noStrike" kern="0" cap="none" spc="0" normalizeH="0" baseline="0" noProof="0" smtClean="0">
                <a:ln>
                  <a:noFill/>
                </a:ln>
                <a:solidFill>
                  <a:srgbClr val="AD0021"/>
                </a:solidFill>
                <a:effectLst/>
                <a:uLnTx/>
                <a:uFillTx/>
                <a:latin typeface="Arial Narrow" pitchFamily="34" charset="0"/>
              </a:endParaRPr>
            </a:p>
          </p:txBody>
        </p:sp>
        <p:sp>
          <p:nvSpPr>
            <p:cNvPr id="69" name="Line 26"/>
            <p:cNvSpPr>
              <a:spLocks noChangeShapeType="1"/>
            </p:cNvSpPr>
            <p:nvPr/>
          </p:nvSpPr>
          <p:spPr bwMode="auto">
            <a:xfrm flipV="1">
              <a:off x="2868" y="3074"/>
              <a:ext cx="276" cy="192"/>
            </a:xfrm>
            <a:prstGeom prst="line">
              <a:avLst/>
            </a:prstGeom>
            <a:noFill/>
            <a:ln w="19050">
              <a:solidFill>
                <a:srgbClr val="AD002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70" name="Line 27"/>
            <p:cNvSpPr>
              <a:spLocks noChangeShapeType="1"/>
            </p:cNvSpPr>
            <p:nvPr/>
          </p:nvSpPr>
          <p:spPr bwMode="auto">
            <a:xfrm flipH="1">
              <a:off x="2838" y="3212"/>
              <a:ext cx="114" cy="66"/>
            </a:xfrm>
            <a:prstGeom prst="line">
              <a:avLst/>
            </a:prstGeom>
            <a:noFill/>
            <a:ln w="19050">
              <a:solidFill>
                <a:srgbClr val="AD002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grpSp>
      <p:grpSp>
        <p:nvGrpSpPr>
          <p:cNvPr id="71" name="Group 28"/>
          <p:cNvGrpSpPr>
            <a:grpSpLocks/>
          </p:cNvGrpSpPr>
          <p:nvPr/>
        </p:nvGrpSpPr>
        <p:grpSpPr bwMode="auto">
          <a:xfrm>
            <a:off x="3991432" y="1290865"/>
            <a:ext cx="5056187" cy="2987675"/>
            <a:chOff x="990" y="1468"/>
            <a:chExt cx="3800" cy="2242"/>
          </a:xfrm>
        </p:grpSpPr>
        <p:sp>
          <p:nvSpPr>
            <p:cNvPr id="72" name="Line 29"/>
            <p:cNvSpPr>
              <a:spLocks noChangeShapeType="1"/>
            </p:cNvSpPr>
            <p:nvPr/>
          </p:nvSpPr>
          <p:spPr bwMode="auto">
            <a:xfrm flipV="1">
              <a:off x="990" y="1974"/>
              <a:ext cx="2600" cy="1736"/>
            </a:xfrm>
            <a:prstGeom prst="line">
              <a:avLst/>
            </a:prstGeom>
            <a:noFill/>
            <a:ln w="2857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73" name="Text Box 30"/>
            <p:cNvSpPr txBox="1">
              <a:spLocks noChangeArrowheads="1"/>
            </p:cNvSpPr>
            <p:nvPr/>
          </p:nvSpPr>
          <p:spPr bwMode="auto">
            <a:xfrm rot="-2100936">
              <a:off x="3479" y="1468"/>
              <a:ext cx="1311" cy="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600" b="1" i="0" u="none" strike="noStrike" kern="0" cap="none" spc="0" normalizeH="0" baseline="0" noProof="0" smtClean="0">
                  <a:ln>
                    <a:noFill/>
                  </a:ln>
                  <a:solidFill>
                    <a:srgbClr val="FF3300"/>
                  </a:solidFill>
                  <a:effectLst/>
                  <a:uLnTx/>
                  <a:uFillTx/>
                  <a:latin typeface="Arial Narrow" pitchFamily="34" charset="0"/>
                </a:rPr>
                <a:t>Направление</a:t>
              </a:r>
              <a:r>
                <a:rPr kumimoji="0" lang="en-US" sz="1600" b="1" i="0" u="none" strike="noStrike" kern="0" cap="none" spc="0" normalizeH="0" baseline="0" noProof="0" smtClean="0">
                  <a:ln>
                    <a:noFill/>
                  </a:ln>
                  <a:solidFill>
                    <a:srgbClr val="FF3300"/>
                  </a:solidFill>
                  <a:effectLst/>
                  <a:uLnTx/>
                  <a:uFillTx/>
                  <a:latin typeface="Arial Narrow" pitchFamily="34" charset="0"/>
                </a:rPr>
                <a:t> = 60</a:t>
              </a:r>
              <a:r>
                <a:rPr kumimoji="0" lang="en-US" sz="1600" b="1" i="0" u="none" strike="noStrike" kern="0" cap="none" spc="0" normalizeH="0" baseline="30000" noProof="0" smtClean="0">
                  <a:ln>
                    <a:noFill/>
                  </a:ln>
                  <a:solidFill>
                    <a:srgbClr val="FF3300"/>
                  </a:solidFill>
                  <a:effectLst/>
                  <a:uLnTx/>
                  <a:uFillTx/>
                  <a:latin typeface="Arial Narrow" pitchFamily="34" charset="0"/>
                </a:rPr>
                <a:t>o</a:t>
              </a:r>
            </a:p>
          </p:txBody>
        </p:sp>
      </p:grpSp>
      <p:grpSp>
        <p:nvGrpSpPr>
          <p:cNvPr id="74" name="Group 31"/>
          <p:cNvGrpSpPr>
            <a:grpSpLocks/>
          </p:cNvGrpSpPr>
          <p:nvPr/>
        </p:nvGrpSpPr>
        <p:grpSpPr bwMode="auto">
          <a:xfrm>
            <a:off x="3252987" y="951140"/>
            <a:ext cx="5513645" cy="3921125"/>
            <a:chOff x="510" y="1154"/>
            <a:chExt cx="4145" cy="2942"/>
          </a:xfrm>
        </p:grpSpPr>
        <p:grpSp>
          <p:nvGrpSpPr>
            <p:cNvPr id="75" name="Group 32"/>
            <p:cNvGrpSpPr>
              <a:grpSpLocks/>
            </p:cNvGrpSpPr>
            <p:nvPr/>
          </p:nvGrpSpPr>
          <p:grpSpPr bwMode="auto">
            <a:xfrm>
              <a:off x="960" y="1154"/>
              <a:ext cx="3594" cy="2586"/>
              <a:chOff x="1008" y="1536"/>
              <a:chExt cx="3504" cy="2304"/>
            </a:xfrm>
          </p:grpSpPr>
          <p:sp>
            <p:nvSpPr>
              <p:cNvPr id="78" name="Line 33"/>
              <p:cNvSpPr>
                <a:spLocks noChangeShapeType="1"/>
              </p:cNvSpPr>
              <p:nvPr/>
            </p:nvSpPr>
            <p:spPr bwMode="auto">
              <a:xfrm flipV="1">
                <a:off x="1008" y="1536"/>
                <a:ext cx="0" cy="2304"/>
              </a:xfrm>
              <a:prstGeom prst="line">
                <a:avLst/>
              </a:prstGeom>
              <a:noFill/>
              <a:ln w="28575">
                <a:solidFill>
                  <a:srgbClr val="0033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79" name="Line 34"/>
              <p:cNvSpPr>
                <a:spLocks noChangeShapeType="1"/>
              </p:cNvSpPr>
              <p:nvPr/>
            </p:nvSpPr>
            <p:spPr bwMode="auto">
              <a:xfrm>
                <a:off x="1008" y="3840"/>
                <a:ext cx="3504" cy="0"/>
              </a:xfrm>
              <a:prstGeom prst="line">
                <a:avLst/>
              </a:prstGeom>
              <a:noFill/>
              <a:ln w="28575">
                <a:solidFill>
                  <a:srgbClr val="003366"/>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grpSp>
        <p:sp>
          <p:nvSpPr>
            <p:cNvPr id="76" name="Text Box 35"/>
            <p:cNvSpPr txBox="1">
              <a:spLocks noChangeArrowheads="1"/>
            </p:cNvSpPr>
            <p:nvPr/>
          </p:nvSpPr>
          <p:spPr bwMode="auto">
            <a:xfrm>
              <a:off x="3998" y="3750"/>
              <a:ext cx="657"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3366"/>
                  </a:solidFill>
                  <a:effectLst/>
                  <a:uLnTx/>
                  <a:uFillTx/>
                  <a:latin typeface="Arial Narrow" pitchFamily="34" charset="0"/>
                </a:rPr>
                <a:t>Y </a:t>
              </a:r>
              <a:r>
                <a:rPr kumimoji="0" lang="ru-RU" sz="2400" b="1" i="0" u="none" strike="noStrike" kern="0" cap="none" spc="0" normalizeH="0" baseline="0" noProof="0" dirty="0" smtClean="0">
                  <a:ln>
                    <a:noFill/>
                  </a:ln>
                  <a:solidFill>
                    <a:srgbClr val="003366"/>
                  </a:solidFill>
                  <a:effectLst/>
                  <a:uLnTx/>
                  <a:uFillTx/>
                  <a:latin typeface="Arial Narrow" pitchFamily="34" charset="0"/>
                </a:rPr>
                <a:t>ось</a:t>
              </a:r>
              <a:endParaRPr kumimoji="0" lang="en-US" sz="2400" b="1" i="0" u="none" strike="noStrike" kern="0" cap="none" spc="0" normalizeH="0" baseline="0" noProof="0" dirty="0" smtClean="0">
                <a:ln>
                  <a:noFill/>
                </a:ln>
                <a:solidFill>
                  <a:srgbClr val="003366"/>
                </a:solidFill>
                <a:effectLst/>
                <a:uLnTx/>
                <a:uFillTx/>
                <a:latin typeface="Arial Narrow" pitchFamily="34" charset="0"/>
              </a:endParaRPr>
            </a:p>
          </p:txBody>
        </p:sp>
        <p:sp>
          <p:nvSpPr>
            <p:cNvPr id="77" name="Text Box 36"/>
            <p:cNvSpPr txBox="1">
              <a:spLocks noChangeArrowheads="1"/>
            </p:cNvSpPr>
            <p:nvPr/>
          </p:nvSpPr>
          <p:spPr bwMode="auto">
            <a:xfrm rot="16200000">
              <a:off x="329" y="1336"/>
              <a:ext cx="709"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smtClean="0">
                  <a:ln>
                    <a:noFill/>
                  </a:ln>
                  <a:solidFill>
                    <a:srgbClr val="003366"/>
                  </a:solidFill>
                  <a:effectLst/>
                  <a:uLnTx/>
                  <a:uFillTx/>
                  <a:latin typeface="Arial Narrow" pitchFamily="34" charset="0"/>
                </a:rPr>
                <a:t> X </a:t>
              </a:r>
              <a:r>
                <a:rPr kumimoji="0" lang="ru-RU" sz="2400" b="1" i="0" u="none" strike="noStrike" kern="0" cap="none" spc="0" normalizeH="0" baseline="0" noProof="0" dirty="0" smtClean="0">
                  <a:ln>
                    <a:noFill/>
                  </a:ln>
                  <a:solidFill>
                    <a:srgbClr val="003366"/>
                  </a:solidFill>
                  <a:effectLst/>
                  <a:uLnTx/>
                  <a:uFillTx/>
                  <a:latin typeface="Arial Narrow" pitchFamily="34" charset="0"/>
                </a:rPr>
                <a:t>ось</a:t>
              </a:r>
              <a:endParaRPr kumimoji="0" lang="en-US" sz="2400" b="1" i="0" u="none" strike="noStrike" kern="0" cap="none" spc="0" normalizeH="0" baseline="0" noProof="0" dirty="0" smtClean="0">
                <a:ln>
                  <a:noFill/>
                </a:ln>
                <a:solidFill>
                  <a:srgbClr val="003366"/>
                </a:solidFill>
                <a:effectLst/>
                <a:uLnTx/>
                <a:uFillTx/>
                <a:latin typeface="Arial Narrow" pitchFamily="34" charset="0"/>
              </a:endParaRPr>
            </a:p>
          </p:txBody>
        </p:sp>
      </p:grpSp>
      <p:grpSp>
        <p:nvGrpSpPr>
          <p:cNvPr id="80" name="Group 37"/>
          <p:cNvGrpSpPr>
            <a:grpSpLocks/>
          </p:cNvGrpSpPr>
          <p:nvPr/>
        </p:nvGrpSpPr>
        <p:grpSpPr bwMode="auto">
          <a:xfrm>
            <a:off x="4274007" y="1460727"/>
            <a:ext cx="3497262" cy="2773363"/>
            <a:chOff x="3258" y="-232"/>
            <a:chExt cx="2846" cy="2082"/>
          </a:xfrm>
        </p:grpSpPr>
        <p:sp>
          <p:nvSpPr>
            <p:cNvPr id="81" name="Text Box 38"/>
            <p:cNvSpPr txBox="1">
              <a:spLocks noChangeArrowheads="1"/>
            </p:cNvSpPr>
            <p:nvPr/>
          </p:nvSpPr>
          <p:spPr bwMode="auto">
            <a:xfrm rot="2643861">
              <a:off x="3258" y="1590"/>
              <a:ext cx="387"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Lag1</a:t>
              </a:r>
            </a:p>
          </p:txBody>
        </p:sp>
        <p:sp>
          <p:nvSpPr>
            <p:cNvPr id="82" name="Text Box 39"/>
            <p:cNvSpPr txBox="1">
              <a:spLocks noChangeArrowheads="1"/>
            </p:cNvSpPr>
            <p:nvPr/>
          </p:nvSpPr>
          <p:spPr bwMode="auto">
            <a:xfrm rot="3219938">
              <a:off x="3632" y="1354"/>
              <a:ext cx="35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Lag2</a:t>
              </a:r>
            </a:p>
          </p:txBody>
        </p:sp>
        <p:sp>
          <p:nvSpPr>
            <p:cNvPr id="83" name="Text Box 40"/>
            <p:cNvSpPr txBox="1">
              <a:spLocks noChangeArrowheads="1"/>
            </p:cNvSpPr>
            <p:nvPr/>
          </p:nvSpPr>
          <p:spPr bwMode="auto">
            <a:xfrm rot="3242467">
              <a:off x="4020" y="1139"/>
              <a:ext cx="35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Lag3</a:t>
              </a:r>
            </a:p>
          </p:txBody>
        </p:sp>
        <p:sp>
          <p:nvSpPr>
            <p:cNvPr id="84" name="Text Box 41"/>
            <p:cNvSpPr txBox="1">
              <a:spLocks noChangeArrowheads="1"/>
            </p:cNvSpPr>
            <p:nvPr/>
          </p:nvSpPr>
          <p:spPr bwMode="auto">
            <a:xfrm rot="3013521">
              <a:off x="4358" y="934"/>
              <a:ext cx="357"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Lag4</a:t>
              </a:r>
            </a:p>
          </p:txBody>
        </p:sp>
        <p:sp>
          <p:nvSpPr>
            <p:cNvPr id="85" name="Text Box 42"/>
            <p:cNvSpPr txBox="1">
              <a:spLocks noChangeArrowheads="1"/>
            </p:cNvSpPr>
            <p:nvPr/>
          </p:nvSpPr>
          <p:spPr bwMode="auto">
            <a:xfrm rot="3096936">
              <a:off x="4670" y="692"/>
              <a:ext cx="35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Lag5</a:t>
              </a:r>
            </a:p>
          </p:txBody>
        </p:sp>
        <p:sp>
          <p:nvSpPr>
            <p:cNvPr id="86" name="Text Box 43"/>
            <p:cNvSpPr txBox="1">
              <a:spLocks noChangeArrowheads="1"/>
            </p:cNvSpPr>
            <p:nvPr/>
          </p:nvSpPr>
          <p:spPr bwMode="auto">
            <a:xfrm rot="3061754">
              <a:off x="4991" y="510"/>
              <a:ext cx="357"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Lag6</a:t>
              </a:r>
            </a:p>
          </p:txBody>
        </p:sp>
        <p:sp>
          <p:nvSpPr>
            <p:cNvPr id="87" name="Freeform 44"/>
            <p:cNvSpPr>
              <a:spLocks/>
            </p:cNvSpPr>
            <p:nvPr/>
          </p:nvSpPr>
          <p:spPr bwMode="auto">
            <a:xfrm>
              <a:off x="3263" y="1586"/>
              <a:ext cx="202" cy="264"/>
            </a:xfrm>
            <a:custGeom>
              <a:avLst/>
              <a:gdLst>
                <a:gd name="T0" fmla="*/ 0 w 186"/>
                <a:gd name="T1" fmla="*/ 0 h 264"/>
                <a:gd name="T2" fmla="*/ 3470 w 186"/>
                <a:gd name="T3" fmla="*/ 108 h 264"/>
                <a:gd name="T4" fmla="*/ 4615 w 186"/>
                <a:gd name="T5" fmla="*/ 264 h 264"/>
                <a:gd name="T6" fmla="*/ 0 60000 65536"/>
                <a:gd name="T7" fmla="*/ 0 60000 65536"/>
                <a:gd name="T8" fmla="*/ 0 60000 65536"/>
                <a:gd name="T9" fmla="*/ 0 w 186"/>
                <a:gd name="T10" fmla="*/ 0 h 264"/>
                <a:gd name="T11" fmla="*/ 186 w 186"/>
                <a:gd name="T12" fmla="*/ 264 h 264"/>
              </a:gdLst>
              <a:ahLst/>
              <a:cxnLst>
                <a:cxn ang="T6">
                  <a:pos x="T0" y="T1"/>
                </a:cxn>
                <a:cxn ang="T7">
                  <a:pos x="T2" y="T3"/>
                </a:cxn>
                <a:cxn ang="T8">
                  <a:pos x="T4" y="T5"/>
                </a:cxn>
              </a:cxnLst>
              <a:rect l="T9" t="T10" r="T11" b="T12"/>
              <a:pathLst>
                <a:path w="186" h="264">
                  <a:moveTo>
                    <a:pt x="0" y="0"/>
                  </a:moveTo>
                  <a:cubicBezTo>
                    <a:pt x="53" y="32"/>
                    <a:pt x="107" y="64"/>
                    <a:pt x="138" y="108"/>
                  </a:cubicBezTo>
                  <a:cubicBezTo>
                    <a:pt x="169" y="152"/>
                    <a:pt x="177" y="208"/>
                    <a:pt x="186" y="264"/>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88" name="Freeform 45"/>
            <p:cNvSpPr>
              <a:spLocks/>
            </p:cNvSpPr>
            <p:nvPr/>
          </p:nvSpPr>
          <p:spPr bwMode="auto">
            <a:xfrm>
              <a:off x="3452" y="1292"/>
              <a:ext cx="391" cy="498"/>
            </a:xfrm>
            <a:custGeom>
              <a:avLst/>
              <a:gdLst>
                <a:gd name="T0" fmla="*/ 0 w 373"/>
                <a:gd name="T1" fmla="*/ 0 h 486"/>
                <a:gd name="T2" fmla="*/ 1957 w 373"/>
                <a:gd name="T3" fmla="*/ 433 h 486"/>
                <a:gd name="T4" fmla="*/ 2299 w 373"/>
                <a:gd name="T5" fmla="*/ 1261 h 486"/>
                <a:gd name="T6" fmla="*/ 0 60000 65536"/>
                <a:gd name="T7" fmla="*/ 0 60000 65536"/>
                <a:gd name="T8" fmla="*/ 0 60000 65536"/>
                <a:gd name="T9" fmla="*/ 0 w 373"/>
                <a:gd name="T10" fmla="*/ 0 h 486"/>
                <a:gd name="T11" fmla="*/ 373 w 373"/>
                <a:gd name="T12" fmla="*/ 486 h 486"/>
              </a:gdLst>
              <a:ahLst/>
              <a:cxnLst>
                <a:cxn ang="T6">
                  <a:pos x="T0" y="T1"/>
                </a:cxn>
                <a:cxn ang="T7">
                  <a:pos x="T2" y="T3"/>
                </a:cxn>
                <a:cxn ang="T8">
                  <a:pos x="T4" y="T5"/>
                </a:cxn>
              </a:cxnLst>
              <a:rect l="T9" t="T10" r="T11" b="T12"/>
              <a:pathLst>
                <a:path w="373" h="486">
                  <a:moveTo>
                    <a:pt x="0" y="0"/>
                  </a:moveTo>
                  <a:cubicBezTo>
                    <a:pt x="125" y="43"/>
                    <a:pt x="251" y="87"/>
                    <a:pt x="312" y="168"/>
                  </a:cubicBezTo>
                  <a:cubicBezTo>
                    <a:pt x="373" y="249"/>
                    <a:pt x="369" y="367"/>
                    <a:pt x="366" y="486"/>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89" name="Freeform 46"/>
            <p:cNvSpPr>
              <a:spLocks/>
            </p:cNvSpPr>
            <p:nvPr/>
          </p:nvSpPr>
          <p:spPr bwMode="auto">
            <a:xfrm>
              <a:off x="3673" y="944"/>
              <a:ext cx="611" cy="786"/>
            </a:xfrm>
            <a:custGeom>
              <a:avLst/>
              <a:gdLst>
                <a:gd name="T0" fmla="*/ 0 w 570"/>
                <a:gd name="T1" fmla="*/ 0 h 780"/>
                <a:gd name="T2" fmla="*/ 6678 w 570"/>
                <a:gd name="T3" fmla="*/ 395 h 780"/>
                <a:gd name="T4" fmla="*/ 8543 w 570"/>
                <a:gd name="T5" fmla="*/ 1051 h 780"/>
                <a:gd name="T6" fmla="*/ 0 60000 65536"/>
                <a:gd name="T7" fmla="*/ 0 60000 65536"/>
                <a:gd name="T8" fmla="*/ 0 60000 65536"/>
                <a:gd name="T9" fmla="*/ 0 w 570"/>
                <a:gd name="T10" fmla="*/ 0 h 780"/>
                <a:gd name="T11" fmla="*/ 570 w 570"/>
                <a:gd name="T12" fmla="*/ 780 h 780"/>
              </a:gdLst>
              <a:ahLst/>
              <a:cxnLst>
                <a:cxn ang="T6">
                  <a:pos x="T0" y="T1"/>
                </a:cxn>
                <a:cxn ang="T7">
                  <a:pos x="T2" y="T3"/>
                </a:cxn>
                <a:cxn ang="T8">
                  <a:pos x="T4" y="T5"/>
                </a:cxn>
              </a:cxnLst>
              <a:rect l="T9" t="T10" r="T11" b="T12"/>
              <a:pathLst>
                <a:path w="570" h="780">
                  <a:moveTo>
                    <a:pt x="0" y="0"/>
                  </a:moveTo>
                  <a:cubicBezTo>
                    <a:pt x="174" y="82"/>
                    <a:pt x="349" y="164"/>
                    <a:pt x="444" y="294"/>
                  </a:cubicBezTo>
                  <a:cubicBezTo>
                    <a:pt x="539" y="424"/>
                    <a:pt x="554" y="602"/>
                    <a:pt x="570" y="780"/>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90" name="Freeform 47"/>
            <p:cNvSpPr>
              <a:spLocks/>
            </p:cNvSpPr>
            <p:nvPr/>
          </p:nvSpPr>
          <p:spPr bwMode="auto">
            <a:xfrm>
              <a:off x="3894" y="596"/>
              <a:ext cx="773" cy="1038"/>
            </a:xfrm>
            <a:custGeom>
              <a:avLst/>
              <a:gdLst>
                <a:gd name="T0" fmla="*/ 0 w 666"/>
                <a:gd name="T1" fmla="*/ 0 h 1062"/>
                <a:gd name="T2" fmla="*/ 172463 w 666"/>
                <a:gd name="T3" fmla="*/ 187 h 1062"/>
                <a:gd name="T4" fmla="*/ 222017 w 666"/>
                <a:gd name="T5" fmla="*/ 435 h 1062"/>
                <a:gd name="T6" fmla="*/ 0 60000 65536"/>
                <a:gd name="T7" fmla="*/ 0 60000 65536"/>
                <a:gd name="T8" fmla="*/ 0 60000 65536"/>
                <a:gd name="T9" fmla="*/ 0 w 666"/>
                <a:gd name="T10" fmla="*/ 0 h 1062"/>
                <a:gd name="T11" fmla="*/ 666 w 666"/>
                <a:gd name="T12" fmla="*/ 1062 h 1062"/>
              </a:gdLst>
              <a:ahLst/>
              <a:cxnLst>
                <a:cxn ang="T6">
                  <a:pos x="T0" y="T1"/>
                </a:cxn>
                <a:cxn ang="T7">
                  <a:pos x="T2" y="T3"/>
                </a:cxn>
                <a:cxn ang="T8">
                  <a:pos x="T4" y="T5"/>
                </a:cxn>
              </a:cxnLst>
              <a:rect l="T9" t="T10" r="T11" b="T12"/>
              <a:pathLst>
                <a:path w="666" h="1062">
                  <a:moveTo>
                    <a:pt x="0" y="0"/>
                  </a:moveTo>
                  <a:cubicBezTo>
                    <a:pt x="202" y="139"/>
                    <a:pt x="405" y="279"/>
                    <a:pt x="516" y="456"/>
                  </a:cubicBezTo>
                  <a:cubicBezTo>
                    <a:pt x="627" y="633"/>
                    <a:pt x="646" y="847"/>
                    <a:pt x="666" y="1062"/>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91" name="Freeform 48"/>
            <p:cNvSpPr>
              <a:spLocks/>
            </p:cNvSpPr>
            <p:nvPr/>
          </p:nvSpPr>
          <p:spPr bwMode="auto">
            <a:xfrm>
              <a:off x="4297" y="374"/>
              <a:ext cx="747" cy="1038"/>
            </a:xfrm>
            <a:custGeom>
              <a:avLst/>
              <a:gdLst>
                <a:gd name="T0" fmla="*/ 0 w 690"/>
                <a:gd name="T1" fmla="*/ 0 h 1038"/>
                <a:gd name="T2" fmla="*/ 10902 w 690"/>
                <a:gd name="T3" fmla="*/ 450 h 1038"/>
                <a:gd name="T4" fmla="*/ 15252 w 690"/>
                <a:gd name="T5" fmla="*/ 1038 h 1038"/>
                <a:gd name="T6" fmla="*/ 0 60000 65536"/>
                <a:gd name="T7" fmla="*/ 0 60000 65536"/>
                <a:gd name="T8" fmla="*/ 0 60000 65536"/>
                <a:gd name="T9" fmla="*/ 0 w 690"/>
                <a:gd name="T10" fmla="*/ 0 h 1038"/>
                <a:gd name="T11" fmla="*/ 690 w 690"/>
                <a:gd name="T12" fmla="*/ 1038 h 1038"/>
              </a:gdLst>
              <a:ahLst/>
              <a:cxnLst>
                <a:cxn ang="T6">
                  <a:pos x="T0" y="T1"/>
                </a:cxn>
                <a:cxn ang="T7">
                  <a:pos x="T2" y="T3"/>
                </a:cxn>
                <a:cxn ang="T8">
                  <a:pos x="T4" y="T5"/>
                </a:cxn>
              </a:cxnLst>
              <a:rect l="T9" t="T10" r="T11" b="T12"/>
              <a:pathLst>
                <a:path w="690" h="1038">
                  <a:moveTo>
                    <a:pt x="0" y="0"/>
                  </a:moveTo>
                  <a:cubicBezTo>
                    <a:pt x="188" y="138"/>
                    <a:pt x="377" y="277"/>
                    <a:pt x="492" y="450"/>
                  </a:cubicBezTo>
                  <a:cubicBezTo>
                    <a:pt x="607" y="623"/>
                    <a:pt x="648" y="830"/>
                    <a:pt x="690" y="1038"/>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92" name="Freeform 49"/>
            <p:cNvSpPr>
              <a:spLocks/>
            </p:cNvSpPr>
            <p:nvPr/>
          </p:nvSpPr>
          <p:spPr bwMode="auto">
            <a:xfrm>
              <a:off x="4635" y="170"/>
              <a:ext cx="754" cy="1050"/>
            </a:xfrm>
            <a:custGeom>
              <a:avLst/>
              <a:gdLst>
                <a:gd name="T0" fmla="*/ 0 w 696"/>
                <a:gd name="T1" fmla="*/ 0 h 1050"/>
                <a:gd name="T2" fmla="*/ 10624 w 696"/>
                <a:gd name="T3" fmla="*/ 468 h 1050"/>
                <a:gd name="T4" fmla="*/ 15803 w 696"/>
                <a:gd name="T5" fmla="*/ 1050 h 1050"/>
                <a:gd name="T6" fmla="*/ 0 60000 65536"/>
                <a:gd name="T7" fmla="*/ 0 60000 65536"/>
                <a:gd name="T8" fmla="*/ 0 60000 65536"/>
                <a:gd name="T9" fmla="*/ 0 w 696"/>
                <a:gd name="T10" fmla="*/ 0 h 1050"/>
                <a:gd name="T11" fmla="*/ 696 w 696"/>
                <a:gd name="T12" fmla="*/ 1050 h 1050"/>
              </a:gdLst>
              <a:ahLst/>
              <a:cxnLst>
                <a:cxn ang="T6">
                  <a:pos x="T0" y="T1"/>
                </a:cxn>
                <a:cxn ang="T7">
                  <a:pos x="T2" y="T3"/>
                </a:cxn>
                <a:cxn ang="T8">
                  <a:pos x="T4" y="T5"/>
                </a:cxn>
              </a:cxnLst>
              <a:rect l="T9" t="T10" r="T11" b="T12"/>
              <a:pathLst>
                <a:path w="696" h="1050">
                  <a:moveTo>
                    <a:pt x="0" y="0"/>
                  </a:moveTo>
                  <a:cubicBezTo>
                    <a:pt x="176" y="146"/>
                    <a:pt x="352" y="293"/>
                    <a:pt x="468" y="468"/>
                  </a:cubicBezTo>
                  <a:cubicBezTo>
                    <a:pt x="584" y="643"/>
                    <a:pt x="640" y="846"/>
                    <a:pt x="696" y="1050"/>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93" name="Freeform 50"/>
            <p:cNvSpPr>
              <a:spLocks/>
            </p:cNvSpPr>
            <p:nvPr/>
          </p:nvSpPr>
          <p:spPr bwMode="auto">
            <a:xfrm>
              <a:off x="4953" y="-10"/>
              <a:ext cx="754" cy="1050"/>
            </a:xfrm>
            <a:custGeom>
              <a:avLst/>
              <a:gdLst>
                <a:gd name="T0" fmla="*/ 0 w 696"/>
                <a:gd name="T1" fmla="*/ 0 h 1050"/>
                <a:gd name="T2" fmla="*/ 10624 w 696"/>
                <a:gd name="T3" fmla="*/ 468 h 1050"/>
                <a:gd name="T4" fmla="*/ 15803 w 696"/>
                <a:gd name="T5" fmla="*/ 1050 h 1050"/>
                <a:gd name="T6" fmla="*/ 0 60000 65536"/>
                <a:gd name="T7" fmla="*/ 0 60000 65536"/>
                <a:gd name="T8" fmla="*/ 0 60000 65536"/>
                <a:gd name="T9" fmla="*/ 0 w 696"/>
                <a:gd name="T10" fmla="*/ 0 h 1050"/>
                <a:gd name="T11" fmla="*/ 696 w 696"/>
                <a:gd name="T12" fmla="*/ 1050 h 1050"/>
              </a:gdLst>
              <a:ahLst/>
              <a:cxnLst>
                <a:cxn ang="T6">
                  <a:pos x="T0" y="T1"/>
                </a:cxn>
                <a:cxn ang="T7">
                  <a:pos x="T2" y="T3"/>
                </a:cxn>
                <a:cxn ang="T8">
                  <a:pos x="T4" y="T5"/>
                </a:cxn>
              </a:cxnLst>
              <a:rect l="T9" t="T10" r="T11" b="T12"/>
              <a:pathLst>
                <a:path w="696" h="1050">
                  <a:moveTo>
                    <a:pt x="0" y="0"/>
                  </a:moveTo>
                  <a:cubicBezTo>
                    <a:pt x="176" y="146"/>
                    <a:pt x="352" y="293"/>
                    <a:pt x="468" y="468"/>
                  </a:cubicBezTo>
                  <a:cubicBezTo>
                    <a:pt x="584" y="643"/>
                    <a:pt x="640" y="846"/>
                    <a:pt x="696" y="1050"/>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94" name="Freeform 51"/>
            <p:cNvSpPr>
              <a:spLocks/>
            </p:cNvSpPr>
            <p:nvPr/>
          </p:nvSpPr>
          <p:spPr bwMode="auto">
            <a:xfrm>
              <a:off x="5350" y="-232"/>
              <a:ext cx="754" cy="1050"/>
            </a:xfrm>
            <a:custGeom>
              <a:avLst/>
              <a:gdLst>
                <a:gd name="T0" fmla="*/ 0 w 696"/>
                <a:gd name="T1" fmla="*/ 0 h 1050"/>
                <a:gd name="T2" fmla="*/ 10624 w 696"/>
                <a:gd name="T3" fmla="*/ 468 h 1050"/>
                <a:gd name="T4" fmla="*/ 15803 w 696"/>
                <a:gd name="T5" fmla="*/ 1050 h 1050"/>
                <a:gd name="T6" fmla="*/ 0 60000 65536"/>
                <a:gd name="T7" fmla="*/ 0 60000 65536"/>
                <a:gd name="T8" fmla="*/ 0 60000 65536"/>
                <a:gd name="T9" fmla="*/ 0 w 696"/>
                <a:gd name="T10" fmla="*/ 0 h 1050"/>
                <a:gd name="T11" fmla="*/ 696 w 696"/>
                <a:gd name="T12" fmla="*/ 1050 h 1050"/>
              </a:gdLst>
              <a:ahLst/>
              <a:cxnLst>
                <a:cxn ang="T6">
                  <a:pos x="T0" y="T1"/>
                </a:cxn>
                <a:cxn ang="T7">
                  <a:pos x="T2" y="T3"/>
                </a:cxn>
                <a:cxn ang="T8">
                  <a:pos x="T4" y="T5"/>
                </a:cxn>
              </a:cxnLst>
              <a:rect l="T9" t="T10" r="T11" b="T12"/>
              <a:pathLst>
                <a:path w="696" h="1050">
                  <a:moveTo>
                    <a:pt x="0" y="0"/>
                  </a:moveTo>
                  <a:cubicBezTo>
                    <a:pt x="176" y="146"/>
                    <a:pt x="352" y="293"/>
                    <a:pt x="468" y="468"/>
                  </a:cubicBezTo>
                  <a:cubicBezTo>
                    <a:pt x="584" y="643"/>
                    <a:pt x="640" y="846"/>
                    <a:pt x="696" y="1050"/>
                  </a:cubicBezTo>
                </a:path>
              </a:pathLst>
            </a:custGeom>
            <a:noFill/>
            <a:ln w="19050">
              <a:solidFill>
                <a:srgbClr val="AD0021"/>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smtClean="0">
                <a:ln>
                  <a:noFill/>
                </a:ln>
                <a:solidFill>
                  <a:sysClr val="windowText" lastClr="000000"/>
                </a:solidFill>
                <a:effectLst/>
                <a:uLnTx/>
                <a:uFillTx/>
              </a:endParaRPr>
            </a:p>
          </p:txBody>
        </p:sp>
        <p:sp>
          <p:nvSpPr>
            <p:cNvPr id="95" name="Text Box 52"/>
            <p:cNvSpPr txBox="1">
              <a:spLocks noChangeArrowheads="1"/>
            </p:cNvSpPr>
            <p:nvPr/>
          </p:nvSpPr>
          <p:spPr bwMode="auto">
            <a:xfrm rot="3103306">
              <a:off x="5286" y="300"/>
              <a:ext cx="35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Lag7</a:t>
              </a:r>
            </a:p>
          </p:txBody>
        </p:sp>
        <p:sp>
          <p:nvSpPr>
            <p:cNvPr id="96" name="Text Box 53"/>
            <p:cNvSpPr txBox="1">
              <a:spLocks noChangeArrowheads="1"/>
            </p:cNvSpPr>
            <p:nvPr/>
          </p:nvSpPr>
          <p:spPr bwMode="auto">
            <a:xfrm rot="3203188">
              <a:off x="5682" y="79"/>
              <a:ext cx="358"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2400">
                  <a:solidFill>
                    <a:schemeClr val="tx1"/>
                  </a:solidFill>
                  <a:latin typeface="Arial Narrow" pitchFamily="34" charset="0"/>
                </a:defRPr>
              </a:lvl1pPr>
              <a:lvl2pPr marL="742950" indent="-285750">
                <a:defRPr kumimoji="1" sz="2400">
                  <a:solidFill>
                    <a:schemeClr val="tx1"/>
                  </a:solidFill>
                  <a:latin typeface="Arial Narrow" pitchFamily="34" charset="0"/>
                </a:defRPr>
              </a:lvl2pPr>
              <a:lvl3pPr marL="1143000" indent="-228600">
                <a:defRPr kumimoji="1" sz="2400">
                  <a:solidFill>
                    <a:schemeClr val="tx1"/>
                  </a:solidFill>
                  <a:latin typeface="Arial Narrow" pitchFamily="34" charset="0"/>
                </a:defRPr>
              </a:lvl3pPr>
              <a:lvl4pPr marL="1600200" indent="-228600">
                <a:defRPr kumimoji="1" sz="2400">
                  <a:solidFill>
                    <a:schemeClr val="tx1"/>
                  </a:solidFill>
                  <a:latin typeface="Arial Narrow" pitchFamily="34" charset="0"/>
                </a:defRPr>
              </a:lvl4pPr>
              <a:lvl5pPr marL="2057400" indent="-228600">
                <a:defRPr kumimoji="1" sz="2400">
                  <a:solidFill>
                    <a:schemeClr val="tx1"/>
                  </a:solidFill>
                  <a:latin typeface="Arial Narrow" pitchFamily="34" charset="0"/>
                </a:defRPr>
              </a:lvl5pPr>
              <a:lvl6pPr marL="2514600" indent="-228600" eaLnBrk="0" fontAlgn="base" hangingPunct="0">
                <a:spcBef>
                  <a:spcPct val="0"/>
                </a:spcBef>
                <a:spcAft>
                  <a:spcPct val="0"/>
                </a:spcAft>
                <a:defRPr kumimoji="1" sz="2400">
                  <a:solidFill>
                    <a:schemeClr val="tx1"/>
                  </a:solidFill>
                  <a:latin typeface="Arial Narrow" pitchFamily="34" charset="0"/>
                </a:defRPr>
              </a:lvl6pPr>
              <a:lvl7pPr marL="2971800" indent="-228600" eaLnBrk="0" fontAlgn="base" hangingPunct="0">
                <a:spcBef>
                  <a:spcPct val="0"/>
                </a:spcBef>
                <a:spcAft>
                  <a:spcPct val="0"/>
                </a:spcAft>
                <a:defRPr kumimoji="1" sz="2400">
                  <a:solidFill>
                    <a:schemeClr val="tx1"/>
                  </a:solidFill>
                  <a:latin typeface="Arial Narrow" pitchFamily="34" charset="0"/>
                </a:defRPr>
              </a:lvl7pPr>
              <a:lvl8pPr marL="3429000" indent="-228600" eaLnBrk="0" fontAlgn="base" hangingPunct="0">
                <a:spcBef>
                  <a:spcPct val="0"/>
                </a:spcBef>
                <a:spcAft>
                  <a:spcPct val="0"/>
                </a:spcAft>
                <a:defRPr kumimoji="1" sz="2400">
                  <a:solidFill>
                    <a:schemeClr val="tx1"/>
                  </a:solidFill>
                  <a:latin typeface="Arial Narrow" pitchFamily="34" charset="0"/>
                </a:defRPr>
              </a:lvl8pPr>
              <a:lvl9pPr marL="3886200" indent="-228600" eaLnBrk="0" fontAlgn="base" hangingPunct="0">
                <a:spcBef>
                  <a:spcPct val="0"/>
                </a:spcBef>
                <a:spcAft>
                  <a:spcPct val="0"/>
                </a:spcAft>
                <a:defRPr kumimoji="1" sz="2400">
                  <a:solidFill>
                    <a:schemeClr val="tx1"/>
                  </a:solidFill>
                  <a:latin typeface="Arial Narrow"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smtClean="0">
                  <a:ln>
                    <a:noFill/>
                  </a:ln>
                  <a:solidFill>
                    <a:srgbClr val="AD0021"/>
                  </a:solidFill>
                  <a:effectLst/>
                  <a:uLnTx/>
                  <a:uFillTx/>
                  <a:latin typeface="Arial Narrow" pitchFamily="34" charset="0"/>
                </a:rPr>
                <a:t>Lag8</a:t>
              </a:r>
            </a:p>
          </p:txBody>
        </p:sp>
      </p:grpSp>
      <p:grpSp>
        <p:nvGrpSpPr>
          <p:cNvPr id="97" name="Google Shape;429;p31"/>
          <p:cNvGrpSpPr/>
          <p:nvPr/>
        </p:nvGrpSpPr>
        <p:grpSpPr>
          <a:xfrm>
            <a:off x="133755" y="3313596"/>
            <a:ext cx="3322613" cy="3007170"/>
            <a:chOff x="0" y="692150"/>
            <a:chExt cx="5003800" cy="4106862"/>
          </a:xfrm>
        </p:grpSpPr>
        <p:pic>
          <p:nvPicPr>
            <p:cNvPr id="98" name="Google Shape;430;p31" descr="1"/>
            <p:cNvPicPr preferRelativeResize="0"/>
            <p:nvPr/>
          </p:nvPicPr>
          <p:blipFill rotWithShape="1">
            <a:blip r:embed="rId3">
              <a:alphaModFix/>
            </a:blip>
            <a:srcRect/>
            <a:stretch/>
          </p:blipFill>
          <p:spPr>
            <a:xfrm>
              <a:off x="0" y="692150"/>
              <a:ext cx="5003800" cy="4106862"/>
            </a:xfrm>
            <a:prstGeom prst="rect">
              <a:avLst/>
            </a:prstGeom>
            <a:noFill/>
            <a:ln>
              <a:noFill/>
            </a:ln>
          </p:spPr>
        </p:pic>
        <p:cxnSp>
          <p:nvCxnSpPr>
            <p:cNvPr id="99" name="Google Shape;431;p31"/>
            <p:cNvCxnSpPr/>
            <p:nvPr/>
          </p:nvCxnSpPr>
          <p:spPr>
            <a:xfrm rot="10800000" flipH="1">
              <a:off x="4419600" y="1279525"/>
              <a:ext cx="333375" cy="225425"/>
            </a:xfrm>
            <a:prstGeom prst="straightConnector1">
              <a:avLst/>
            </a:prstGeom>
            <a:noFill/>
            <a:ln w="9525" cap="flat" cmpd="sng">
              <a:solidFill>
                <a:srgbClr val="FFFF00"/>
              </a:solidFill>
              <a:prstDash val="solid"/>
              <a:miter lim="800000"/>
              <a:headEnd type="none" w="med" len="med"/>
              <a:tailEnd type="triangle" w="med" len="med"/>
            </a:ln>
          </p:spPr>
        </p:cxnSp>
        <p:sp>
          <p:nvSpPr>
            <p:cNvPr id="100" name="Google Shape;432;p31"/>
            <p:cNvSpPr txBox="1"/>
            <p:nvPr/>
          </p:nvSpPr>
          <p:spPr>
            <a:xfrm>
              <a:off x="3970126" y="1053492"/>
              <a:ext cx="841277" cy="31115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FFFF00"/>
                </a:buClr>
                <a:buSzPts val="1400"/>
                <a:buFont typeface="Arial"/>
                <a:buNone/>
                <a:tabLst/>
                <a:defRPr/>
              </a:pPr>
              <a:r>
                <a:rPr kumimoji="0" lang="en-US" sz="1400" b="0" i="0" u="none" strike="noStrike" kern="0" cap="none" spc="0" normalizeH="0" baseline="0" noProof="0" dirty="0">
                  <a:ln>
                    <a:noFill/>
                  </a:ln>
                  <a:solidFill>
                    <a:srgbClr val="000000"/>
                  </a:solidFill>
                  <a:effectLst/>
                  <a:uLnTx/>
                  <a:uFillTx/>
                  <a:sym typeface="Arial"/>
                </a:rPr>
                <a:t>45°</a:t>
              </a:r>
              <a:endParaRPr kumimoji="0" sz="1800" b="0" i="0" u="none" strike="noStrike" kern="0" cap="none" spc="0" normalizeH="0" baseline="0" noProof="0" dirty="0">
                <a:ln>
                  <a:noFill/>
                </a:ln>
                <a:solidFill>
                  <a:srgbClr val="000000"/>
                </a:solidFill>
                <a:effectLst/>
                <a:uLnTx/>
                <a:uFillTx/>
              </a:endParaRPr>
            </a:p>
          </p:txBody>
        </p:sp>
        <p:cxnSp>
          <p:nvCxnSpPr>
            <p:cNvPr id="101" name="Google Shape;433;p31"/>
            <p:cNvCxnSpPr/>
            <p:nvPr/>
          </p:nvCxnSpPr>
          <p:spPr>
            <a:xfrm rot="10800000" flipH="1">
              <a:off x="1885950" y="2484437"/>
              <a:ext cx="338137" cy="239712"/>
            </a:xfrm>
            <a:prstGeom prst="straightConnector1">
              <a:avLst/>
            </a:prstGeom>
            <a:noFill/>
            <a:ln w="9525" cap="flat" cmpd="sng">
              <a:solidFill>
                <a:srgbClr val="000000"/>
              </a:solidFill>
              <a:prstDash val="solid"/>
              <a:miter lim="800000"/>
              <a:headEnd type="triangle" w="med" len="med"/>
              <a:tailEnd type="triangle" w="med" len="med"/>
            </a:ln>
          </p:spPr>
        </p:cxnSp>
        <p:sp>
          <p:nvSpPr>
            <p:cNvPr id="102" name="Google Shape;434;p31"/>
            <p:cNvSpPr txBox="1"/>
            <p:nvPr/>
          </p:nvSpPr>
          <p:spPr>
            <a:xfrm rot="-2220000">
              <a:off x="1735137" y="2332037"/>
              <a:ext cx="492125" cy="309562"/>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400" b="0" i="0" u="none" strike="noStrike" kern="0" cap="none" spc="0" normalizeH="0" baseline="0" noProof="0" dirty="0" err="1">
                  <a:ln>
                    <a:noFill/>
                  </a:ln>
                  <a:solidFill>
                    <a:srgbClr val="000000"/>
                  </a:solidFill>
                  <a:effectLst/>
                  <a:uLnTx/>
                  <a:uFillTx/>
                  <a:sym typeface="Arial"/>
                </a:rPr>
                <a:t>лаг</a:t>
              </a:r>
              <a:endParaRPr kumimoji="0" sz="1800" b="0" i="0" u="none" strike="noStrike" kern="0" cap="none" spc="0" normalizeH="0" baseline="0" noProof="0" dirty="0">
                <a:ln>
                  <a:noFill/>
                </a:ln>
                <a:solidFill>
                  <a:srgbClr val="000000"/>
                </a:solidFill>
                <a:effectLst/>
                <a:uLnTx/>
                <a:uFillTx/>
              </a:endParaRPr>
            </a:p>
          </p:txBody>
        </p:sp>
      </p:grpSp>
      <p:pic>
        <p:nvPicPr>
          <p:cNvPr id="103" name="Google Shape;437;p31" descr="k5"/>
          <p:cNvPicPr preferRelativeResize="0">
            <a:picLocks noGrp="1"/>
          </p:cNvPicPr>
          <p:nvPr>
            <p:ph idx="1"/>
          </p:nvPr>
        </p:nvPicPr>
        <p:blipFill rotWithShape="1">
          <a:blip r:embed="rId4">
            <a:alphaModFix/>
          </a:blip>
          <a:srcRect/>
          <a:stretch/>
        </p:blipFill>
        <p:spPr>
          <a:xfrm>
            <a:off x="3814648" y="4625963"/>
            <a:ext cx="3832732" cy="2115405"/>
          </a:xfrm>
          <a:prstGeom prst="rect">
            <a:avLst/>
          </a:prstGeom>
          <a:noFill/>
          <a:ln>
            <a:noFill/>
          </a:ln>
        </p:spPr>
      </p:pic>
    </p:spTree>
    <p:extLst>
      <p:ext uri="{BB962C8B-B14F-4D97-AF65-F5344CB8AC3E}">
        <p14:creationId xmlns:p14="http://schemas.microsoft.com/office/powerpoint/2010/main" val="187697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ppt_x</p:attrName>
                                        </p:attrNameLst>
                                      </p:cBhvr>
                                      <p:tavLst>
                                        <p:tav tm="0">
                                          <p:val>
                                            <p:strVal val="#ppt_x-#ppt_w/2"/>
                                          </p:val>
                                        </p:tav>
                                        <p:tav tm="100000">
                                          <p:val>
                                            <p:strVal val="#ppt_x"/>
                                          </p:val>
                                        </p:tav>
                                      </p:tavLst>
                                    </p:anim>
                                    <p:anim calcmode="lin" valueType="num">
                                      <p:cBhvr>
                                        <p:cTn id="8" dur="500" fill="hold"/>
                                        <p:tgtEl>
                                          <p:spTgt spid="71"/>
                                        </p:tgtEl>
                                        <p:attrNameLst>
                                          <p:attrName>ppt_y</p:attrName>
                                        </p:attrNameLst>
                                      </p:cBhvr>
                                      <p:tavLst>
                                        <p:tav tm="0">
                                          <p:val>
                                            <p:strVal val="#ppt_y"/>
                                          </p:val>
                                        </p:tav>
                                        <p:tav tm="100000">
                                          <p:val>
                                            <p:strVal val="#ppt_y"/>
                                          </p:val>
                                        </p:tav>
                                      </p:tavLst>
                                    </p:anim>
                                    <p:anim calcmode="lin" valueType="num">
                                      <p:cBhvr>
                                        <p:cTn id="9" dur="500" fill="hold"/>
                                        <p:tgtEl>
                                          <p:spTgt spid="71"/>
                                        </p:tgtEl>
                                        <p:attrNameLst>
                                          <p:attrName>ppt_w</p:attrName>
                                        </p:attrNameLst>
                                      </p:cBhvr>
                                      <p:tavLst>
                                        <p:tav tm="0">
                                          <p:val>
                                            <p:fltVal val="0"/>
                                          </p:val>
                                        </p:tav>
                                        <p:tav tm="100000">
                                          <p:val>
                                            <p:strVal val="#ppt_w"/>
                                          </p:val>
                                        </p:tav>
                                      </p:tavLst>
                                    </p:anim>
                                    <p:anim calcmode="lin" valueType="num">
                                      <p:cBhvr>
                                        <p:cTn id="10" dur="500" fill="hold"/>
                                        <p:tgtEl>
                                          <p:spTgt spid="71"/>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8"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ppt_x</p:attrName>
                                        </p:attrNameLst>
                                      </p:cBhvr>
                                      <p:tavLst>
                                        <p:tav tm="0">
                                          <p:val>
                                            <p:strVal val="#ppt_x-#ppt_w/2"/>
                                          </p:val>
                                        </p:tav>
                                        <p:tav tm="100000">
                                          <p:val>
                                            <p:strVal val="#ppt_x"/>
                                          </p:val>
                                        </p:tav>
                                      </p:tavLst>
                                    </p:anim>
                                    <p:anim calcmode="lin" valueType="num">
                                      <p:cBhvr>
                                        <p:cTn id="16" dur="500" fill="hold"/>
                                        <p:tgtEl>
                                          <p:spTgt spid="46"/>
                                        </p:tgtEl>
                                        <p:attrNameLst>
                                          <p:attrName>ppt_y</p:attrName>
                                        </p:attrNameLst>
                                      </p:cBhvr>
                                      <p:tavLst>
                                        <p:tav tm="0">
                                          <p:val>
                                            <p:strVal val="#ppt_y"/>
                                          </p:val>
                                        </p:tav>
                                        <p:tav tm="100000">
                                          <p:val>
                                            <p:strVal val="#ppt_y"/>
                                          </p:val>
                                        </p:tav>
                                      </p:tavLst>
                                    </p:anim>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500" fill="hold"/>
                                        <p:tgtEl>
                                          <p:spTgt spid="50"/>
                                        </p:tgtEl>
                                        <p:attrNameLst>
                                          <p:attrName>ppt_x</p:attrName>
                                        </p:attrNameLst>
                                      </p:cBhvr>
                                      <p:tavLst>
                                        <p:tav tm="0">
                                          <p:val>
                                            <p:strVal val="#ppt_x-#ppt_w/2"/>
                                          </p:val>
                                        </p:tav>
                                        <p:tav tm="100000">
                                          <p:val>
                                            <p:strVal val="#ppt_x"/>
                                          </p:val>
                                        </p:tav>
                                      </p:tavLst>
                                    </p:anim>
                                    <p:anim calcmode="lin" valueType="num">
                                      <p:cBhvr>
                                        <p:cTn id="24" dur="500" fill="hold"/>
                                        <p:tgtEl>
                                          <p:spTgt spid="50"/>
                                        </p:tgtEl>
                                        <p:attrNameLst>
                                          <p:attrName>ppt_y</p:attrName>
                                        </p:attrNameLst>
                                      </p:cBhvr>
                                      <p:tavLst>
                                        <p:tav tm="0">
                                          <p:val>
                                            <p:strVal val="#ppt_y"/>
                                          </p:val>
                                        </p:tav>
                                        <p:tav tm="100000">
                                          <p:val>
                                            <p:strVal val="#ppt_y"/>
                                          </p:val>
                                        </p:tav>
                                      </p:tavLst>
                                    </p:anim>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8" fill="hold" nodeType="clickEffect">
                                  <p:stCondLst>
                                    <p:cond delay="0"/>
                                  </p:stCondLst>
                                  <p:childTnLst>
                                    <p:set>
                                      <p:cBhvr>
                                        <p:cTn id="30" dur="1" fill="hold">
                                          <p:stCondLst>
                                            <p:cond delay="0"/>
                                          </p:stCondLst>
                                        </p:cTn>
                                        <p:tgtEl>
                                          <p:spTgt spid="58"/>
                                        </p:tgtEl>
                                        <p:attrNameLst>
                                          <p:attrName>style.visibility</p:attrName>
                                        </p:attrNameLst>
                                      </p:cBhvr>
                                      <p:to>
                                        <p:strVal val="visible"/>
                                      </p:to>
                                    </p:set>
                                    <p:anim calcmode="lin" valueType="num">
                                      <p:cBhvr>
                                        <p:cTn id="31" dur="500" fill="hold"/>
                                        <p:tgtEl>
                                          <p:spTgt spid="58"/>
                                        </p:tgtEl>
                                        <p:attrNameLst>
                                          <p:attrName>ppt_x</p:attrName>
                                        </p:attrNameLst>
                                      </p:cBhvr>
                                      <p:tavLst>
                                        <p:tav tm="0">
                                          <p:val>
                                            <p:strVal val="#ppt_x-#ppt_w/2"/>
                                          </p:val>
                                        </p:tav>
                                        <p:tav tm="100000">
                                          <p:val>
                                            <p:strVal val="#ppt_x"/>
                                          </p:val>
                                        </p:tav>
                                      </p:tavLst>
                                    </p:anim>
                                    <p:anim calcmode="lin" valueType="num">
                                      <p:cBhvr>
                                        <p:cTn id="32" dur="500" fill="hold"/>
                                        <p:tgtEl>
                                          <p:spTgt spid="58"/>
                                        </p:tgtEl>
                                        <p:attrNameLst>
                                          <p:attrName>ppt_y</p:attrName>
                                        </p:attrNameLst>
                                      </p:cBhvr>
                                      <p:tavLst>
                                        <p:tav tm="0">
                                          <p:val>
                                            <p:strVal val="#ppt_y"/>
                                          </p:val>
                                        </p:tav>
                                        <p:tav tm="100000">
                                          <p:val>
                                            <p:strVal val="#ppt_y"/>
                                          </p:val>
                                        </p:tav>
                                      </p:tavLst>
                                    </p:anim>
                                    <p:anim calcmode="lin" valueType="num">
                                      <p:cBhvr>
                                        <p:cTn id="33" dur="500" fill="hold"/>
                                        <p:tgtEl>
                                          <p:spTgt spid="58"/>
                                        </p:tgtEl>
                                        <p:attrNameLst>
                                          <p:attrName>ppt_w</p:attrName>
                                        </p:attrNameLst>
                                      </p:cBhvr>
                                      <p:tavLst>
                                        <p:tav tm="0">
                                          <p:val>
                                            <p:fltVal val="0"/>
                                          </p:val>
                                        </p:tav>
                                        <p:tav tm="100000">
                                          <p:val>
                                            <p:strVal val="#ppt_w"/>
                                          </p:val>
                                        </p:tav>
                                      </p:tavLst>
                                    </p:anim>
                                    <p:anim calcmode="lin" valueType="num">
                                      <p:cBhvr>
                                        <p:cTn id="34" dur="500" fill="hold"/>
                                        <p:tgtEl>
                                          <p:spTgt spid="58"/>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80"/>
                                        </p:tgtEl>
                                        <p:attrNameLst>
                                          <p:attrName>style.visibility</p:attrName>
                                        </p:attrNameLst>
                                      </p:cBhvr>
                                      <p:to>
                                        <p:strVal val="visible"/>
                                      </p:to>
                                    </p:set>
                                    <p:anim calcmode="lin" valueType="num">
                                      <p:cBhvr>
                                        <p:cTn id="39" dur="500" fill="hold"/>
                                        <p:tgtEl>
                                          <p:spTgt spid="80"/>
                                        </p:tgtEl>
                                        <p:attrNameLst>
                                          <p:attrName>ppt_x</p:attrName>
                                        </p:attrNameLst>
                                      </p:cBhvr>
                                      <p:tavLst>
                                        <p:tav tm="0">
                                          <p:val>
                                            <p:strVal val="#ppt_x-#ppt_w/2"/>
                                          </p:val>
                                        </p:tav>
                                        <p:tav tm="100000">
                                          <p:val>
                                            <p:strVal val="#ppt_x"/>
                                          </p:val>
                                        </p:tav>
                                      </p:tavLst>
                                    </p:anim>
                                    <p:anim calcmode="lin" valueType="num">
                                      <p:cBhvr>
                                        <p:cTn id="40" dur="500" fill="hold"/>
                                        <p:tgtEl>
                                          <p:spTgt spid="80"/>
                                        </p:tgtEl>
                                        <p:attrNameLst>
                                          <p:attrName>ppt_y</p:attrName>
                                        </p:attrNameLst>
                                      </p:cBhvr>
                                      <p:tavLst>
                                        <p:tav tm="0">
                                          <p:val>
                                            <p:strVal val="#ppt_y"/>
                                          </p:val>
                                        </p:tav>
                                        <p:tav tm="100000">
                                          <p:val>
                                            <p:strVal val="#ppt_y"/>
                                          </p:val>
                                        </p:tav>
                                      </p:tavLst>
                                    </p:anim>
                                    <p:anim calcmode="lin" valueType="num">
                                      <p:cBhvr>
                                        <p:cTn id="41" dur="500" fill="hold"/>
                                        <p:tgtEl>
                                          <p:spTgt spid="80"/>
                                        </p:tgtEl>
                                        <p:attrNameLst>
                                          <p:attrName>ppt_w</p:attrName>
                                        </p:attrNameLst>
                                      </p:cBhvr>
                                      <p:tavLst>
                                        <p:tav tm="0">
                                          <p:val>
                                            <p:fltVal val="0"/>
                                          </p:val>
                                        </p:tav>
                                        <p:tav tm="100000">
                                          <p:val>
                                            <p:strVal val="#ppt_w"/>
                                          </p:val>
                                        </p:tav>
                                      </p:tavLst>
                                    </p:anim>
                                    <p:anim calcmode="lin" valueType="num">
                                      <p:cBhvr>
                                        <p:cTn id="42" dur="500" fill="hold"/>
                                        <p:tgtEl>
                                          <p:spTgt spid="80"/>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7" presetClass="entr" presetSubtype="4" fill="hold" nodeType="click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ppt_x</p:attrName>
                                        </p:attrNameLst>
                                      </p:cBhvr>
                                      <p:tavLst>
                                        <p:tav tm="0">
                                          <p:val>
                                            <p:strVal val="#ppt_x"/>
                                          </p:val>
                                        </p:tav>
                                        <p:tav tm="100000">
                                          <p:val>
                                            <p:strVal val="#ppt_x"/>
                                          </p:val>
                                        </p:tav>
                                      </p:tavLst>
                                    </p:anim>
                                    <p:anim calcmode="lin" valueType="num">
                                      <p:cBhvr>
                                        <p:cTn id="48" dur="500" fill="hold"/>
                                        <p:tgtEl>
                                          <p:spTgt spid="64"/>
                                        </p:tgtEl>
                                        <p:attrNameLst>
                                          <p:attrName>ppt_y</p:attrName>
                                        </p:attrNameLst>
                                      </p:cBhvr>
                                      <p:tavLst>
                                        <p:tav tm="0">
                                          <p:val>
                                            <p:strVal val="#ppt_y+#ppt_h/2"/>
                                          </p:val>
                                        </p:tav>
                                        <p:tav tm="100000">
                                          <p:val>
                                            <p:strVal val="#ppt_y"/>
                                          </p:val>
                                        </p:tav>
                                      </p:tavLst>
                                    </p:anim>
                                    <p:anim calcmode="lin" valueType="num">
                                      <p:cBhvr>
                                        <p:cTn id="49" dur="500" fill="hold"/>
                                        <p:tgtEl>
                                          <p:spTgt spid="64"/>
                                        </p:tgtEl>
                                        <p:attrNameLst>
                                          <p:attrName>ppt_w</p:attrName>
                                        </p:attrNameLst>
                                      </p:cBhvr>
                                      <p:tavLst>
                                        <p:tav tm="0">
                                          <p:val>
                                            <p:strVal val="#ppt_w"/>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Объект 2"/>
              <p:cNvSpPr>
                <a:spLocks noGrp="1"/>
              </p:cNvSpPr>
              <p:nvPr>
                <p:ph idx="1"/>
              </p:nvPr>
            </p:nvSpPr>
            <p:spPr>
              <a:xfrm>
                <a:off x="107505" y="125326"/>
                <a:ext cx="4176463" cy="6616042"/>
              </a:xfrm>
            </p:spPr>
            <p:txBody>
              <a:bodyPr>
                <a:noAutofit/>
              </a:bodyPr>
              <a:lstStyle/>
              <a:p>
                <a:pPr marL="0" indent="0" algn="just">
                  <a:lnSpc>
                    <a:spcPct val="115000"/>
                  </a:lnSpc>
                  <a:spcAft>
                    <a:spcPts val="0"/>
                  </a:spcAft>
                  <a:buNone/>
                </a:pPr>
                <a:r>
                  <a:rPr lang="ru-RU" sz="1800" b="1" dirty="0">
                    <a:latin typeface="Times New Roman"/>
                    <a:ea typeface="Calibri"/>
                    <a:cs typeface="Times New Roman"/>
                  </a:rPr>
                  <a:t>Методы</a:t>
                </a:r>
                <a:endParaRPr lang="ru-RU" sz="1800" dirty="0">
                  <a:ea typeface="Calibri"/>
                  <a:cs typeface="Times New Roman"/>
                </a:endParaRPr>
              </a:p>
              <a:p>
                <a:pPr marL="0" indent="0" algn="just">
                  <a:lnSpc>
                    <a:spcPct val="115000"/>
                  </a:lnSpc>
                  <a:spcAft>
                    <a:spcPts val="0"/>
                  </a:spcAft>
                  <a:buNone/>
                </a:pPr>
                <a:r>
                  <a:rPr lang="ru-RU" sz="1800" dirty="0" smtClean="0">
                    <a:effectLst/>
                    <a:latin typeface="Times New Roman"/>
                  </a:rPr>
                  <a:t>В </a:t>
                </a:r>
                <a:r>
                  <a:rPr lang="ru-RU" sz="1800" dirty="0" err="1">
                    <a:effectLst/>
                    <a:latin typeface="Times New Roman"/>
                  </a:rPr>
                  <a:t>геостатистике</a:t>
                </a:r>
                <a:r>
                  <a:rPr lang="ru-RU" sz="1800" dirty="0">
                    <a:effectLst/>
                    <a:latin typeface="Times New Roman"/>
                  </a:rPr>
                  <a:t> ключевым понятием является </a:t>
                </a:r>
                <a:r>
                  <a:rPr lang="ru-RU" sz="1800" dirty="0" err="1">
                    <a:effectLst/>
                    <a:latin typeface="Times New Roman"/>
                  </a:rPr>
                  <a:t>вариограмма</a:t>
                </a:r>
                <a:r>
                  <a:rPr lang="ru-RU" sz="1800" dirty="0">
                    <a:effectLst/>
                    <a:latin typeface="Times New Roman"/>
                  </a:rPr>
                  <a:t> или </a:t>
                </a:r>
                <a:r>
                  <a:rPr lang="ru-RU" sz="1800" dirty="0" err="1">
                    <a:effectLst/>
                    <a:latin typeface="Times New Roman"/>
                  </a:rPr>
                  <a:t>полувариограмма</a:t>
                </a:r>
                <a:r>
                  <a:rPr lang="ru-RU" sz="1800" dirty="0">
                    <a:effectLst/>
                    <a:latin typeface="Times New Roman"/>
                  </a:rPr>
                  <a:t> (</a:t>
                </a:r>
                <a:r>
                  <a:rPr lang="ru-RU" sz="1800" dirty="0" err="1">
                    <a:effectLst/>
                    <a:latin typeface="Times New Roman"/>
                  </a:rPr>
                  <a:t>Semivariogram</a:t>
                </a:r>
                <a:r>
                  <a:rPr lang="ru-RU" sz="1800" dirty="0">
                    <a:effectLst/>
                    <a:latin typeface="Times New Roman"/>
                  </a:rPr>
                  <a:t>), как изначально называли данный график в литературе. Под </a:t>
                </a:r>
                <a:r>
                  <a:rPr lang="ru-RU" sz="1800" dirty="0" err="1">
                    <a:effectLst/>
                    <a:latin typeface="Times New Roman"/>
                  </a:rPr>
                  <a:t>вариограммой</a:t>
                </a:r>
                <a:r>
                  <a:rPr lang="ru-RU" sz="1800" dirty="0">
                    <a:effectLst/>
                    <a:latin typeface="Times New Roman"/>
                  </a:rPr>
                  <a:t> подразумевают вариация разницы значений переменной в двух точках как функция от расстояния между ними и направления. Экспериментальная </a:t>
                </a:r>
                <a:r>
                  <a:rPr lang="ru-RU" sz="1800" dirty="0" err="1">
                    <a:effectLst/>
                    <a:latin typeface="Times New Roman"/>
                  </a:rPr>
                  <a:t>вариограмма</a:t>
                </a:r>
                <a:r>
                  <a:rPr lang="ru-RU" sz="1800" dirty="0">
                    <a:effectLst/>
                    <a:latin typeface="Times New Roman"/>
                  </a:rPr>
                  <a:t> строится на основании формулы </a:t>
                </a:r>
                <a:r>
                  <a:rPr lang="ru-RU" sz="1800" dirty="0" err="1">
                    <a:effectLst/>
                    <a:latin typeface="Times New Roman"/>
                  </a:rPr>
                  <a:t>вариограммы</a:t>
                </a:r>
                <a:r>
                  <a:rPr lang="ru-RU" sz="1800" dirty="0">
                    <a:effectLst/>
                    <a:latin typeface="Times New Roman"/>
                  </a:rPr>
                  <a:t>, когда N(h) экспериментальных точек находящихся на расстоянии h друг от друга:</a:t>
                </a:r>
                <a:r>
                  <a:rPr lang="ru-RU" sz="1800" dirty="0">
                    <a:effectLst/>
                  </a:rPr>
                  <a:t> </a:t>
                </a:r>
                <a:r>
                  <a:rPr lang="ru-RU" sz="1800" dirty="0">
                    <a:effectLst/>
                    <a:latin typeface="Times New Roman"/>
                    <a:ea typeface="Calibri"/>
                    <a:cs typeface="Times New Roman"/>
                  </a:rPr>
                  <a:t> </a:t>
                </a:r>
                <a:endParaRPr lang="ru-RU" sz="1800" dirty="0" smtClean="0">
                  <a:effectLst/>
                  <a:latin typeface="Times New Roman"/>
                  <a:ea typeface="Calibri"/>
                  <a:cs typeface="Times New Roman"/>
                </a:endParaRPr>
              </a:p>
              <a:p>
                <a:pPr marL="0" indent="0" algn="just">
                  <a:lnSpc>
                    <a:spcPct val="115000"/>
                  </a:lnSpc>
                  <a:spcAft>
                    <a:spcPts val="0"/>
                  </a:spcAft>
                  <a:buNone/>
                </a:pPr>
                <a:endParaRPr lang="ru-RU" sz="1800" dirty="0">
                  <a:ea typeface="Calibri"/>
                  <a:cs typeface="Times New Roman"/>
                </a:endParaRPr>
              </a:p>
              <a:p>
                <a:pPr algn="just">
                  <a:lnSpc>
                    <a:spcPct val="115000"/>
                  </a:lnSpc>
                  <a:spcAft>
                    <a:spcPts val="0"/>
                  </a:spcAft>
                </a:pPr>
                <a14:m>
                  <m:oMath xmlns:m="http://schemas.openxmlformats.org/officeDocument/2006/math">
                    <m:r>
                      <a:rPr lang="ru-RU" sz="1800" i="1">
                        <a:effectLst/>
                        <a:latin typeface="Cambria Math"/>
                        <a:ea typeface="Calibri"/>
                        <a:cs typeface="Times New Roman"/>
                      </a:rPr>
                      <m:t>𝛾</m:t>
                    </m:r>
                    <m:d>
                      <m:dPr>
                        <m:ctrlPr>
                          <a:rPr lang="ru-RU" sz="1800" i="1">
                            <a:effectLst/>
                            <a:latin typeface="Cambria Math"/>
                            <a:ea typeface="Calibri"/>
                            <a:cs typeface="Times New Roman"/>
                          </a:rPr>
                        </m:ctrlPr>
                      </m:dPr>
                      <m:e>
                        <m:r>
                          <a:rPr lang="ru-RU" sz="1800" i="1">
                            <a:effectLst/>
                            <a:latin typeface="Cambria Math"/>
                            <a:ea typeface="Calibri"/>
                            <a:cs typeface="Times New Roman"/>
                          </a:rPr>
                          <m:t>h</m:t>
                        </m:r>
                      </m:e>
                    </m:d>
                    <m:r>
                      <a:rPr lang="ru-RU" sz="1800" i="1">
                        <a:effectLst/>
                        <a:latin typeface="Cambria Math"/>
                        <a:ea typeface="Calibri"/>
                        <a:cs typeface="Times New Roman"/>
                      </a:rPr>
                      <m:t>=</m:t>
                    </m:r>
                    <m:f>
                      <m:fPr>
                        <m:ctrlPr>
                          <a:rPr lang="ru-RU" sz="1800" i="1">
                            <a:effectLst/>
                            <a:latin typeface="Cambria Math"/>
                            <a:ea typeface="Calibri"/>
                            <a:cs typeface="Times New Roman"/>
                          </a:rPr>
                        </m:ctrlPr>
                      </m:fPr>
                      <m:num>
                        <m:nary>
                          <m:naryPr>
                            <m:chr m:val="∑"/>
                            <m:limLoc m:val="undOvr"/>
                            <m:ctrlPr>
                              <a:rPr lang="ru-RU" sz="1800" i="1">
                                <a:effectLst/>
                                <a:latin typeface="Cambria Math"/>
                                <a:ea typeface="Calibri"/>
                                <a:cs typeface="Times New Roman"/>
                              </a:rPr>
                            </m:ctrlPr>
                          </m:naryPr>
                          <m:sub>
                            <m:r>
                              <a:rPr lang="en-US" sz="1800" i="1">
                                <a:effectLst/>
                                <a:latin typeface="Cambria Math"/>
                                <a:ea typeface="Calibri"/>
                                <a:cs typeface="Times New Roman"/>
                              </a:rPr>
                              <m:t>𝑖</m:t>
                            </m:r>
                            <m:r>
                              <a:rPr lang="ru-RU" sz="1800" i="1">
                                <a:effectLst/>
                                <a:latin typeface="Cambria Math"/>
                                <a:ea typeface="Calibri"/>
                                <a:cs typeface="Times New Roman"/>
                              </a:rPr>
                              <m:t>=1</m:t>
                            </m:r>
                          </m:sub>
                          <m:sup>
                            <m:r>
                              <a:rPr lang="en-US" sz="1800" i="1">
                                <a:effectLst/>
                                <a:latin typeface="Cambria Math"/>
                                <a:ea typeface="Calibri"/>
                                <a:cs typeface="Times New Roman"/>
                              </a:rPr>
                              <m:t>𝑁</m:t>
                            </m:r>
                            <m:d>
                              <m:dPr>
                                <m:ctrlPr>
                                  <a:rPr lang="ru-RU" sz="1800" i="1">
                                    <a:effectLst/>
                                    <a:latin typeface="Cambria Math"/>
                                    <a:ea typeface="Calibri"/>
                                    <a:cs typeface="Times New Roman"/>
                                  </a:rPr>
                                </m:ctrlPr>
                              </m:dPr>
                              <m:e>
                                <m:r>
                                  <a:rPr lang="ru-RU" sz="1800" i="1">
                                    <a:effectLst/>
                                    <a:latin typeface="Cambria Math"/>
                                    <a:ea typeface="Calibri"/>
                                    <a:cs typeface="Times New Roman"/>
                                  </a:rPr>
                                  <m:t>h</m:t>
                                </m:r>
                              </m:e>
                            </m:d>
                          </m:sup>
                          <m:e>
                            <m:sSup>
                              <m:sSupPr>
                                <m:ctrlPr>
                                  <a:rPr lang="ru-RU" sz="1800" i="1">
                                    <a:effectLst/>
                                    <a:latin typeface="Cambria Math"/>
                                    <a:ea typeface="Calibri"/>
                                    <a:cs typeface="Times New Roman"/>
                                  </a:rPr>
                                </m:ctrlPr>
                              </m:sSupPr>
                              <m:e>
                                <m:d>
                                  <m:dPr>
                                    <m:ctrlPr>
                                      <a:rPr lang="ru-RU" sz="1800" i="1">
                                        <a:effectLst/>
                                        <a:latin typeface="Cambria Math"/>
                                        <a:ea typeface="Calibri"/>
                                        <a:cs typeface="Times New Roman"/>
                                      </a:rPr>
                                    </m:ctrlPr>
                                  </m:dPr>
                                  <m:e>
                                    <m:r>
                                      <a:rPr lang="en-US" sz="1800" i="1">
                                        <a:effectLst/>
                                        <a:latin typeface="Cambria Math"/>
                                        <a:ea typeface="Calibri"/>
                                        <a:cs typeface="Times New Roman"/>
                                      </a:rPr>
                                      <m:t>𝑣</m:t>
                                    </m:r>
                                    <m:d>
                                      <m:dPr>
                                        <m:ctrlPr>
                                          <a:rPr lang="ru-RU" sz="1800" i="1">
                                            <a:effectLst/>
                                            <a:latin typeface="Cambria Math"/>
                                            <a:ea typeface="Calibri"/>
                                            <a:cs typeface="Times New Roman"/>
                                          </a:rPr>
                                        </m:ctrlPr>
                                      </m:dPr>
                                      <m:e>
                                        <m:sSub>
                                          <m:sSubPr>
                                            <m:ctrlPr>
                                              <a:rPr lang="ru-RU" sz="1800" i="1">
                                                <a:effectLst/>
                                                <a:latin typeface="Cambria Math"/>
                                                <a:ea typeface="Calibri"/>
                                                <a:cs typeface="Times New Roman"/>
                                              </a:rPr>
                                            </m:ctrlPr>
                                          </m:sSubPr>
                                          <m:e>
                                            <m:r>
                                              <a:rPr lang="en-US" sz="1800" i="1">
                                                <a:effectLst/>
                                                <a:latin typeface="Cambria Math"/>
                                                <a:ea typeface="Calibri"/>
                                                <a:cs typeface="Times New Roman"/>
                                              </a:rPr>
                                              <m:t>𝑥</m:t>
                                            </m:r>
                                          </m:e>
                                          <m:sub>
                                            <m:r>
                                              <a:rPr lang="en-US" sz="1800" i="1">
                                                <a:effectLst/>
                                                <a:latin typeface="Cambria Math"/>
                                                <a:ea typeface="Calibri"/>
                                                <a:cs typeface="Times New Roman"/>
                                              </a:rPr>
                                              <m:t>𝑖</m:t>
                                            </m:r>
                                          </m:sub>
                                        </m:sSub>
                                      </m:e>
                                    </m:d>
                                    <m:r>
                                      <a:rPr lang="ru-RU" sz="1800" i="1">
                                        <a:effectLst/>
                                        <a:latin typeface="Cambria Math"/>
                                        <a:ea typeface="Calibri"/>
                                        <a:cs typeface="Times New Roman"/>
                                      </a:rPr>
                                      <m:t>−</m:t>
                                    </m:r>
                                    <m:r>
                                      <a:rPr lang="en-US" sz="1800" i="1">
                                        <a:effectLst/>
                                        <a:latin typeface="Cambria Math"/>
                                        <a:ea typeface="Calibri"/>
                                        <a:cs typeface="Times New Roman"/>
                                      </a:rPr>
                                      <m:t>𝑣</m:t>
                                    </m:r>
                                    <m:d>
                                      <m:dPr>
                                        <m:ctrlPr>
                                          <a:rPr lang="ru-RU" sz="1800" i="1">
                                            <a:effectLst/>
                                            <a:latin typeface="Cambria Math"/>
                                            <a:ea typeface="Calibri"/>
                                            <a:cs typeface="Times New Roman"/>
                                          </a:rPr>
                                        </m:ctrlPr>
                                      </m:dPr>
                                      <m:e>
                                        <m:sSub>
                                          <m:sSubPr>
                                            <m:ctrlPr>
                                              <a:rPr lang="ru-RU" sz="1800" i="1">
                                                <a:effectLst/>
                                                <a:latin typeface="Cambria Math"/>
                                                <a:ea typeface="Calibri"/>
                                                <a:cs typeface="Times New Roman"/>
                                              </a:rPr>
                                            </m:ctrlPr>
                                          </m:sSubPr>
                                          <m:e>
                                            <m:r>
                                              <a:rPr lang="en-US" sz="1800" i="1">
                                                <a:effectLst/>
                                                <a:latin typeface="Cambria Math"/>
                                                <a:ea typeface="Calibri"/>
                                                <a:cs typeface="Times New Roman"/>
                                              </a:rPr>
                                              <m:t>𝑥</m:t>
                                            </m:r>
                                          </m:e>
                                          <m:sub>
                                            <m:r>
                                              <a:rPr lang="en-US" sz="1800" i="1">
                                                <a:effectLst/>
                                                <a:latin typeface="Cambria Math"/>
                                                <a:ea typeface="Calibri"/>
                                                <a:cs typeface="Times New Roman"/>
                                              </a:rPr>
                                              <m:t>𝑖</m:t>
                                            </m:r>
                                          </m:sub>
                                        </m:sSub>
                                        <m:r>
                                          <a:rPr lang="ru-RU" sz="1800" i="1">
                                            <a:effectLst/>
                                            <a:latin typeface="Cambria Math"/>
                                            <a:ea typeface="Calibri"/>
                                            <a:cs typeface="Times New Roman"/>
                                          </a:rPr>
                                          <m:t>+</m:t>
                                        </m:r>
                                        <m:r>
                                          <a:rPr lang="ru-RU" sz="1800" i="1">
                                            <a:effectLst/>
                                            <a:latin typeface="Cambria Math"/>
                                            <a:ea typeface="Calibri"/>
                                            <a:cs typeface="Times New Roman"/>
                                          </a:rPr>
                                          <m:t>h</m:t>
                                        </m:r>
                                      </m:e>
                                    </m:d>
                                  </m:e>
                                </m:d>
                              </m:e>
                              <m:sup>
                                <m:r>
                                  <a:rPr lang="ru-RU" sz="1800" i="1">
                                    <a:effectLst/>
                                    <a:latin typeface="Cambria Math"/>
                                    <a:ea typeface="Calibri"/>
                                    <a:cs typeface="Times New Roman"/>
                                  </a:rPr>
                                  <m:t>2</m:t>
                                </m:r>
                              </m:sup>
                            </m:sSup>
                          </m:e>
                        </m:nary>
                      </m:num>
                      <m:den>
                        <m:r>
                          <a:rPr lang="ru-RU" sz="1800" i="1">
                            <a:effectLst/>
                            <a:latin typeface="Cambria Math"/>
                            <a:ea typeface="Calibri"/>
                            <a:cs typeface="Times New Roman"/>
                          </a:rPr>
                          <m:t>2</m:t>
                        </m:r>
                        <m:r>
                          <a:rPr lang="en-US" sz="1800" i="1">
                            <a:effectLst/>
                            <a:latin typeface="Cambria Math"/>
                            <a:ea typeface="Calibri"/>
                            <a:cs typeface="Times New Roman"/>
                          </a:rPr>
                          <m:t>𝑁</m:t>
                        </m:r>
                        <m:d>
                          <m:dPr>
                            <m:ctrlPr>
                              <a:rPr lang="ru-RU" sz="1800" i="1">
                                <a:effectLst/>
                                <a:latin typeface="Cambria Math"/>
                                <a:ea typeface="Calibri"/>
                                <a:cs typeface="Times New Roman"/>
                              </a:rPr>
                            </m:ctrlPr>
                          </m:dPr>
                          <m:e>
                            <m:r>
                              <a:rPr lang="ru-RU" sz="1800" i="1">
                                <a:effectLst/>
                                <a:latin typeface="Cambria Math"/>
                                <a:ea typeface="Calibri"/>
                                <a:cs typeface="Times New Roman"/>
                              </a:rPr>
                              <m:t>h</m:t>
                            </m:r>
                          </m:e>
                        </m:d>
                      </m:den>
                    </m:f>
                  </m:oMath>
                </a14:m>
                <a:r>
                  <a:rPr lang="ru-RU" sz="1800" i="1" dirty="0">
                    <a:effectLst/>
                    <a:latin typeface="Times New Roman"/>
                    <a:ea typeface="Calibri"/>
                    <a:cs typeface="Times New Roman"/>
                  </a:rPr>
                  <a:t>           </a:t>
                </a:r>
                <a:r>
                  <a:rPr lang="ru-RU" sz="1800" dirty="0">
                    <a:effectLst/>
                    <a:latin typeface="Times New Roman"/>
                    <a:ea typeface="Calibri"/>
                    <a:cs typeface="Times New Roman"/>
                  </a:rPr>
                  <a:t>(1</a:t>
                </a:r>
                <a:r>
                  <a:rPr lang="ru-RU" sz="1800" dirty="0" smtClean="0">
                    <a:effectLst/>
                    <a:latin typeface="Times New Roman"/>
                    <a:ea typeface="Calibri"/>
                    <a:cs typeface="Times New Roman"/>
                  </a:rPr>
                  <a:t>)</a:t>
                </a:r>
                <a:r>
                  <a:rPr lang="ru-RU" sz="1800" dirty="0">
                    <a:effectLst/>
                    <a:latin typeface="Times New Roman"/>
                    <a:ea typeface="Calibri"/>
                    <a:cs typeface="Times New Roman"/>
                  </a:rPr>
                  <a:t> </a:t>
                </a:r>
                <a:endParaRPr lang="ru-RU" sz="1800" dirty="0"/>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107505" y="125326"/>
                <a:ext cx="4176463" cy="6616042"/>
              </a:xfrm>
              <a:blipFill rotWithShape="1">
                <a:blip r:embed="rId2"/>
                <a:stretch>
                  <a:fillRect l="-1314" t="-184" r="-1168"/>
                </a:stretch>
              </a:blipFill>
            </p:spPr>
            <p:txBody>
              <a:bodyPr/>
              <a:lstStyle/>
              <a:p>
                <a:r>
                  <a:rPr lang="ru-RU">
                    <a:noFill/>
                  </a:rPr>
                  <a:t> </a:t>
                </a:r>
              </a:p>
            </p:txBody>
          </p:sp>
        </mc:Fallback>
      </mc:AlternateContent>
      <p:grpSp>
        <p:nvGrpSpPr>
          <p:cNvPr id="4" name="Группа 3"/>
          <p:cNvGrpSpPr/>
          <p:nvPr/>
        </p:nvGrpSpPr>
        <p:grpSpPr>
          <a:xfrm>
            <a:off x="4427984" y="139079"/>
            <a:ext cx="4570331" cy="4761458"/>
            <a:chOff x="0" y="0"/>
            <a:chExt cx="3022600" cy="3244850"/>
          </a:xfrm>
        </p:grpSpPr>
        <p:sp>
          <p:nvSpPr>
            <p:cNvPr id="5" name="Поле 59"/>
            <p:cNvSpPr txBox="1"/>
            <p:nvPr/>
          </p:nvSpPr>
          <p:spPr>
            <a:xfrm>
              <a:off x="0" y="2622550"/>
              <a:ext cx="3022600" cy="62230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ru-RU" sz="1400" b="0" i="0" u="none" strike="noStrike" kern="0" cap="none" spc="0" normalizeH="0" baseline="0" noProof="0" dirty="0" smtClean="0">
                  <a:ln>
                    <a:noFill/>
                  </a:ln>
                  <a:solidFill>
                    <a:sysClr val="windowText" lastClr="000000"/>
                  </a:solidFill>
                  <a:effectLst/>
                  <a:uLnTx/>
                  <a:uFillTx/>
                  <a:latin typeface="Calibri"/>
                  <a:ea typeface="Calibri"/>
                  <a:cs typeface="Times New Roman"/>
                </a:rPr>
                <a:t>Рис. 1. </a:t>
              </a:r>
              <a:r>
                <a:rPr kumimoji="0" lang="ru-RU" sz="1400" b="0" i="0" u="none" strike="noStrike" kern="0" cap="none" spc="0" normalizeH="0" baseline="0" noProof="0" dirty="0">
                  <a:ln>
                    <a:noFill/>
                  </a:ln>
                  <a:solidFill>
                    <a:sysClr val="windowText" lastClr="000000"/>
                  </a:solidFill>
                  <a:effectLst/>
                  <a:uLnTx/>
                  <a:uFillTx/>
                  <a:latin typeface="Calibri"/>
                  <a:ea typeface="Calibri"/>
                  <a:cs typeface="Times New Roman"/>
                </a:rPr>
                <a:t>План с точками и определение данных для расчета </a:t>
              </a:r>
              <a:r>
                <a:rPr kumimoji="0" lang="ru-RU" sz="1400" b="0" i="0" u="none" strike="noStrike" kern="0" cap="none" spc="0" normalizeH="0" baseline="0" noProof="0" dirty="0" err="1">
                  <a:ln>
                    <a:noFill/>
                  </a:ln>
                  <a:solidFill>
                    <a:sysClr val="windowText" lastClr="000000"/>
                  </a:solidFill>
                  <a:effectLst/>
                  <a:uLnTx/>
                  <a:uFillTx/>
                  <a:latin typeface="Calibri"/>
                  <a:ea typeface="Calibri"/>
                  <a:cs typeface="Times New Roman"/>
                </a:rPr>
                <a:t>вариограммы</a:t>
              </a:r>
              <a:endParaRPr kumimoji="0" lang="ru-RU" sz="14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nvGrpSpPr>
            <p:cNvPr id="6" name="Группа 5"/>
            <p:cNvGrpSpPr/>
            <p:nvPr/>
          </p:nvGrpSpPr>
          <p:grpSpPr>
            <a:xfrm>
              <a:off x="0" y="0"/>
              <a:ext cx="3022600" cy="2622550"/>
              <a:chOff x="0" y="0"/>
              <a:chExt cx="3022600" cy="2622550"/>
            </a:xfrm>
          </p:grpSpPr>
          <p:sp>
            <p:nvSpPr>
              <p:cNvPr id="7" name="Поле 21"/>
              <p:cNvSpPr txBox="1"/>
              <p:nvPr/>
            </p:nvSpPr>
            <p:spPr>
              <a:xfrm>
                <a:off x="0" y="0"/>
                <a:ext cx="3022600" cy="262255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rPr>
                  <a:t> </a:t>
                </a:r>
              </a:p>
            </p:txBody>
          </p:sp>
          <p:sp>
            <p:nvSpPr>
              <p:cNvPr id="8" name="Овал 7"/>
              <p:cNvSpPr/>
              <p:nvPr/>
            </p:nvSpPr>
            <p:spPr>
              <a:xfrm>
                <a:off x="317500" y="217805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9" name="Овал 8"/>
              <p:cNvSpPr/>
              <p:nvPr/>
            </p:nvSpPr>
            <p:spPr>
              <a:xfrm>
                <a:off x="717550" y="4572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 name="Овал 9"/>
              <p:cNvSpPr/>
              <p:nvPr/>
            </p:nvSpPr>
            <p:spPr>
              <a:xfrm>
                <a:off x="1962150" y="24384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 name="Овал 10"/>
              <p:cNvSpPr/>
              <p:nvPr/>
            </p:nvSpPr>
            <p:spPr>
              <a:xfrm>
                <a:off x="2432050" y="14986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 name="Овал 11"/>
              <p:cNvSpPr/>
              <p:nvPr/>
            </p:nvSpPr>
            <p:spPr>
              <a:xfrm>
                <a:off x="2286000" y="4572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13" name="Прямая соединительная линия 12"/>
              <p:cNvCxnSpPr/>
              <p:nvPr/>
            </p:nvCxnSpPr>
            <p:spPr>
              <a:xfrm flipV="1">
                <a:off x="342900" y="488950"/>
                <a:ext cx="1974850" cy="172085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4" name="Поле 49"/>
              <p:cNvSpPr txBox="1"/>
              <p:nvPr/>
            </p:nvSpPr>
            <p:spPr>
              <a:xfrm>
                <a:off x="165100" y="209550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1400" b="0" i="0" u="none" strike="noStrike" kern="0" cap="none" spc="0" normalizeH="0" baseline="0" noProof="0">
                    <a:ln>
                      <a:noFill/>
                    </a:ln>
                    <a:solidFill>
                      <a:sysClr val="windowText" lastClr="000000"/>
                    </a:solidFill>
                    <a:effectLst/>
                    <a:uLnTx/>
                    <a:uFillTx/>
                    <a:latin typeface="Calibri"/>
                    <a:ea typeface="Calibri"/>
                    <a:cs typeface="Times New Roman"/>
                  </a:rPr>
                  <a:t>1     23.5</a:t>
                </a:r>
                <a:endPar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5" name="Поле 50"/>
              <p:cNvSpPr txBox="1"/>
              <p:nvPr/>
            </p:nvSpPr>
            <p:spPr>
              <a:xfrm>
                <a:off x="2120900" y="35560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1400" b="0" i="0" u="none" strike="noStrike" kern="0" cap="none" spc="0" normalizeH="0" baseline="0" noProof="0">
                    <a:ln>
                      <a:noFill/>
                    </a:ln>
                    <a:solidFill>
                      <a:sysClr val="windowText" lastClr="000000"/>
                    </a:solidFill>
                    <a:effectLst/>
                    <a:uLnTx/>
                    <a:uFillTx/>
                    <a:latin typeface="Calibri"/>
                    <a:ea typeface="Calibri"/>
                    <a:cs typeface="Times New Roman"/>
                  </a:rPr>
                  <a:t>2     15.4</a:t>
                </a:r>
                <a:endPar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6" name="Поле 51"/>
              <p:cNvSpPr txBox="1"/>
              <p:nvPr/>
            </p:nvSpPr>
            <p:spPr>
              <a:xfrm>
                <a:off x="539750" y="35560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1400" b="0" i="0" u="none" strike="noStrike" kern="0" cap="none" spc="0" normalizeH="0" baseline="0" noProof="0">
                    <a:ln>
                      <a:noFill/>
                    </a:ln>
                    <a:solidFill>
                      <a:sysClr val="windowText" lastClr="000000"/>
                    </a:solidFill>
                    <a:effectLst/>
                    <a:uLnTx/>
                    <a:uFillTx/>
                    <a:latin typeface="Calibri"/>
                    <a:ea typeface="Calibri"/>
                    <a:cs typeface="Times New Roman"/>
                  </a:rPr>
                  <a:t>3     20.1</a:t>
                </a:r>
                <a:endPar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7" name="Поле 52"/>
              <p:cNvSpPr txBox="1"/>
              <p:nvPr/>
            </p:nvSpPr>
            <p:spPr>
              <a:xfrm>
                <a:off x="2247900" y="141605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1400" b="0" i="0" u="none" strike="noStrike" kern="0" cap="none" spc="0" normalizeH="0" baseline="0" noProof="0">
                    <a:ln>
                      <a:noFill/>
                    </a:ln>
                    <a:solidFill>
                      <a:sysClr val="windowText" lastClr="000000"/>
                    </a:solidFill>
                    <a:effectLst/>
                    <a:uLnTx/>
                    <a:uFillTx/>
                    <a:latin typeface="Calibri"/>
                    <a:ea typeface="Calibri"/>
                    <a:cs typeface="Times New Roman"/>
                  </a:rPr>
                  <a:t>4     32.3</a:t>
                </a:r>
                <a:endPar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8" name="Поле 53"/>
              <p:cNvSpPr txBox="1"/>
              <p:nvPr/>
            </p:nvSpPr>
            <p:spPr>
              <a:xfrm>
                <a:off x="1784350" y="235585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rPr>
                  <a:t>5</a:t>
                </a:r>
                <a:r>
                  <a:rPr kumimoji="0" lang="en-US" sz="1400" b="0" i="0" u="none" strike="noStrike" kern="0" cap="none" spc="0" normalizeH="0" baseline="0" noProof="0">
                    <a:ln>
                      <a:noFill/>
                    </a:ln>
                    <a:solidFill>
                      <a:sysClr val="windowText" lastClr="000000"/>
                    </a:solidFill>
                    <a:effectLst/>
                    <a:uLnTx/>
                    <a:uFillTx/>
                    <a:latin typeface="Calibri"/>
                    <a:ea typeface="Calibri"/>
                    <a:cs typeface="Times New Roman"/>
                  </a:rPr>
                  <a:t>     27.8</a:t>
                </a:r>
                <a:endPar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9" name="Поле 54"/>
              <p:cNvSpPr txBox="1"/>
              <p:nvPr/>
            </p:nvSpPr>
            <p:spPr>
              <a:xfrm>
                <a:off x="1276350" y="1346200"/>
                <a:ext cx="323850" cy="4191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1400" b="1" i="1" u="none" strike="noStrike" kern="0" cap="none" spc="0" normalizeH="0" baseline="0" noProof="0">
                    <a:ln>
                      <a:noFill/>
                    </a:ln>
                    <a:solidFill>
                      <a:sysClr val="windowText" lastClr="000000"/>
                    </a:solidFill>
                    <a:effectLst/>
                    <a:uLnTx/>
                    <a:uFillTx/>
                    <a:latin typeface="Calibri"/>
                    <a:ea typeface="Calibri"/>
                    <a:cs typeface="Times New Roman"/>
                  </a:rPr>
                  <a:t>h</a:t>
                </a:r>
                <a:endPar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cxnSp>
            <p:nvCxnSpPr>
              <p:cNvPr id="20" name="Прямая соединительная линия 19"/>
              <p:cNvCxnSpPr/>
              <p:nvPr/>
            </p:nvCxnSpPr>
            <p:spPr>
              <a:xfrm flipV="1">
                <a:off x="749300" y="850900"/>
                <a:ext cx="0" cy="1009650"/>
              </a:xfrm>
              <a:prstGeom prst="line">
                <a:avLst/>
              </a:prstGeom>
              <a:noFill/>
              <a:ln w="9525" cap="flat" cmpd="sng" algn="ctr">
                <a:solidFill>
                  <a:sysClr val="windowText" lastClr="000000">
                    <a:shade val="95000"/>
                    <a:satMod val="105000"/>
                  </a:sysClr>
                </a:solidFill>
                <a:prstDash val="solid"/>
              </a:ln>
              <a:effectLst/>
            </p:spPr>
          </p:cxnSp>
          <p:sp>
            <p:nvSpPr>
              <p:cNvPr id="21" name="Дуга 20"/>
              <p:cNvSpPr/>
              <p:nvPr/>
            </p:nvSpPr>
            <p:spPr>
              <a:xfrm rot="1401169">
                <a:off x="685800" y="1371600"/>
                <a:ext cx="480060" cy="275590"/>
              </a:xfrm>
              <a:prstGeom prst="arc">
                <a:avLst>
                  <a:gd name="adj1" fmla="val 11756675"/>
                  <a:gd name="adj2" fmla="val 20309350"/>
                </a:avLst>
              </a:prstGeom>
              <a:noFill/>
              <a:ln w="9525" cap="flat" cmpd="sng" algn="ctr">
                <a:solidFill>
                  <a:srgbClr val="4F81BD">
                    <a:shade val="95000"/>
                    <a:satMod val="105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14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2" name="Поле 57"/>
              <p:cNvSpPr txBox="1"/>
              <p:nvPr/>
            </p:nvSpPr>
            <p:spPr>
              <a:xfrm>
                <a:off x="781050" y="1098550"/>
                <a:ext cx="323850" cy="4191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1400" b="1" i="1" u="none" strike="noStrike" kern="0" cap="none" spc="0" normalizeH="0" baseline="0" noProof="0">
                    <a:ln>
                      <a:noFill/>
                    </a:ln>
                    <a:solidFill>
                      <a:sysClr val="windowText" lastClr="000000"/>
                    </a:solidFill>
                    <a:effectLst/>
                    <a:uLnTx/>
                    <a:uFillTx/>
                    <a:latin typeface="Calibri"/>
                    <a:ea typeface="Calibri"/>
                    <a:cs typeface="Calibri"/>
                  </a:rPr>
                  <a:t>α</a:t>
                </a:r>
                <a:endParaRPr kumimoji="0" lang="ru-RU" sz="14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grpSp>
      </p:grpSp>
      <p:sp>
        <p:nvSpPr>
          <p:cNvPr id="23" name="Прямоугольник 22"/>
          <p:cNvSpPr/>
          <p:nvPr/>
        </p:nvSpPr>
        <p:spPr>
          <a:xfrm>
            <a:off x="4211960" y="4535826"/>
            <a:ext cx="4788024" cy="2322174"/>
          </a:xfrm>
          <a:prstGeom prst="rect">
            <a:avLst/>
          </a:prstGeom>
        </p:spPr>
        <p:txBody>
          <a:bodyPr wrap="square">
            <a:spAutoFit/>
          </a:bodyPr>
          <a:lstStyle/>
          <a:p>
            <a:pPr algn="just">
              <a:lnSpc>
                <a:spcPct val="115000"/>
              </a:lnSpc>
              <a:spcAft>
                <a:spcPts val="0"/>
              </a:spcAft>
            </a:pPr>
            <a:r>
              <a:rPr lang="ru-RU" dirty="0">
                <a:latin typeface="Times New Roman"/>
                <a:ea typeface="Calibri"/>
              </a:rPr>
              <a:t>Основные свойства </a:t>
            </a:r>
            <a:r>
              <a:rPr lang="ru-RU" dirty="0" err="1">
                <a:latin typeface="Times New Roman"/>
                <a:ea typeface="Calibri"/>
              </a:rPr>
              <a:t>вариограммы</a:t>
            </a:r>
            <a:r>
              <a:rPr lang="ru-RU" dirty="0">
                <a:latin typeface="Times New Roman"/>
                <a:ea typeface="Calibri"/>
              </a:rPr>
              <a:t> описаны в различной литературы начиная от </a:t>
            </a:r>
            <a:r>
              <a:rPr lang="ru-RU" dirty="0" err="1">
                <a:latin typeface="Times New Roman"/>
                <a:ea typeface="Calibri"/>
              </a:rPr>
              <a:t>Матерона</a:t>
            </a:r>
            <a:r>
              <a:rPr lang="ru-RU" dirty="0">
                <a:latin typeface="Times New Roman"/>
                <a:ea typeface="Calibri"/>
              </a:rPr>
              <a:t>. В </a:t>
            </a:r>
            <a:r>
              <a:rPr lang="ru-RU" dirty="0" smtClean="0">
                <a:latin typeface="Times New Roman"/>
                <a:ea typeface="Calibri"/>
              </a:rPr>
              <a:t>данном исследовании рассматриваются </a:t>
            </a:r>
            <a:r>
              <a:rPr lang="ru-RU" dirty="0">
                <a:latin typeface="Times New Roman"/>
                <a:ea typeface="Calibri"/>
              </a:rPr>
              <a:t>наиболее практически применимые формулы для расчета </a:t>
            </a:r>
            <a:r>
              <a:rPr lang="ru-RU" dirty="0" err="1">
                <a:latin typeface="Times New Roman"/>
                <a:ea typeface="Calibri"/>
              </a:rPr>
              <a:t>эксперементальной</a:t>
            </a:r>
            <a:r>
              <a:rPr lang="ru-RU" dirty="0">
                <a:latin typeface="Times New Roman"/>
                <a:ea typeface="Calibri"/>
              </a:rPr>
              <a:t> </a:t>
            </a:r>
            <a:r>
              <a:rPr lang="ru-RU" dirty="0" err="1">
                <a:latin typeface="Times New Roman"/>
                <a:ea typeface="Calibri"/>
              </a:rPr>
              <a:t>вариограммы</a:t>
            </a:r>
            <a:r>
              <a:rPr lang="ru-RU" dirty="0">
                <a:latin typeface="Times New Roman"/>
                <a:ea typeface="Calibri"/>
              </a:rPr>
              <a:t>, то есть на основе данных полученных </a:t>
            </a:r>
            <a:r>
              <a:rPr lang="ru-RU" dirty="0" smtClean="0">
                <a:latin typeface="Times New Roman"/>
                <a:ea typeface="Calibri"/>
              </a:rPr>
              <a:t>в результате реального опробования. </a:t>
            </a:r>
            <a:endParaRPr lang="ru-RU" dirty="0"/>
          </a:p>
        </p:txBody>
      </p:sp>
    </p:spTree>
    <p:extLst>
      <p:ext uri="{BB962C8B-B14F-4D97-AF65-F5344CB8AC3E}">
        <p14:creationId xmlns:p14="http://schemas.microsoft.com/office/powerpoint/2010/main" val="2071842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Объект 2"/>
              <p:cNvSpPr>
                <a:spLocks noGrp="1"/>
              </p:cNvSpPr>
              <p:nvPr>
                <p:ph idx="1"/>
              </p:nvPr>
            </p:nvSpPr>
            <p:spPr>
              <a:xfrm>
                <a:off x="107504" y="116632"/>
                <a:ext cx="8928992" cy="6552728"/>
              </a:xfrm>
            </p:spPr>
            <p:txBody>
              <a:bodyPr>
                <a:noAutofit/>
              </a:bodyPr>
              <a:lstStyle/>
              <a:p>
                <a:pPr marL="0" indent="0" algn="just">
                  <a:lnSpc>
                    <a:spcPct val="115000"/>
                  </a:lnSpc>
                  <a:buNone/>
                </a:pPr>
                <a:r>
                  <a:rPr lang="ru-RU" sz="1800" dirty="0">
                    <a:latin typeface="Times New Roman"/>
                    <a:ea typeface="Calibri"/>
                    <a:cs typeface="Times New Roman"/>
                  </a:rPr>
                  <a:t>Для иллюстрации данного метода определения </a:t>
                </a:r>
                <a:r>
                  <a:rPr lang="ru-RU" sz="1800" dirty="0" err="1">
                    <a:latin typeface="Times New Roman"/>
                    <a:ea typeface="Calibri"/>
                    <a:cs typeface="Times New Roman"/>
                  </a:rPr>
                  <a:t>вариограммы</a:t>
                </a:r>
                <a:r>
                  <a:rPr lang="ru-RU" sz="1800" dirty="0">
                    <a:latin typeface="Times New Roman"/>
                    <a:ea typeface="Calibri"/>
                    <a:cs typeface="Times New Roman"/>
                  </a:rPr>
                  <a:t> на рисунке 3 представлено 5 точек и определяемые параметры. Для расчета этих характеристик можно воспользоваться обратной геодезической задачей. Расстояние можно определить из формулы:  </a:t>
                </a:r>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 </a:t>
                </a:r>
                <a14:m>
                  <m:oMath xmlns:m="http://schemas.openxmlformats.org/officeDocument/2006/math">
                    <m:r>
                      <a:rPr lang="ru-RU" sz="1800" i="1">
                        <a:effectLst/>
                        <a:latin typeface="Cambria Math"/>
                        <a:ea typeface="Calibri"/>
                        <a:cs typeface="Times New Roman"/>
                      </a:rPr>
                      <m:t>h</m:t>
                    </m:r>
                    <m:r>
                      <a:rPr lang="ru-RU" sz="1800" i="1">
                        <a:effectLst/>
                        <a:latin typeface="Cambria Math"/>
                        <a:ea typeface="Calibri"/>
                        <a:cs typeface="Times New Roman"/>
                      </a:rPr>
                      <m:t>=</m:t>
                    </m:r>
                    <m:rad>
                      <m:radPr>
                        <m:degHide m:val="on"/>
                        <m:ctrlPr>
                          <a:rPr lang="ru-RU" sz="1800" i="1">
                            <a:effectLst/>
                            <a:latin typeface="Cambria Math"/>
                            <a:ea typeface="Calibri"/>
                            <a:cs typeface="Times New Roman"/>
                          </a:rPr>
                        </m:ctrlPr>
                      </m:radPr>
                      <m:deg/>
                      <m:e>
                        <m:sSup>
                          <m:sSupPr>
                            <m:ctrlPr>
                              <a:rPr lang="ru-RU" sz="1800" i="1">
                                <a:effectLst/>
                                <a:latin typeface="Cambria Math"/>
                                <a:ea typeface="Calibri"/>
                                <a:cs typeface="Times New Roman"/>
                              </a:rPr>
                            </m:ctrlPr>
                          </m:sSupPr>
                          <m:e>
                            <m:r>
                              <a:rPr lang="ru-RU" sz="1800" i="1">
                                <a:effectLst/>
                                <a:latin typeface="Cambria Math"/>
                                <a:ea typeface="Calibri"/>
                                <a:cs typeface="Times New Roman"/>
                              </a:rPr>
                              <m:t>(</m:t>
                            </m:r>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𝑥</m:t>
                                </m:r>
                              </m:e>
                              <m:sub>
                                <m:r>
                                  <a:rPr lang="ru-RU" sz="1800" i="1">
                                    <a:effectLst/>
                                    <a:latin typeface="Cambria Math"/>
                                    <a:ea typeface="Calibri"/>
                                    <a:cs typeface="Times New Roman"/>
                                  </a:rPr>
                                  <m:t>2</m:t>
                                </m:r>
                              </m:sub>
                            </m:sSub>
                            <m:r>
                              <a:rPr lang="ru-RU" sz="1800" i="1">
                                <a:effectLst/>
                                <a:latin typeface="Cambria Math"/>
                                <a:ea typeface="Calibri"/>
                                <a:cs typeface="Times New Roman"/>
                              </a:rPr>
                              <m:t>−</m:t>
                            </m:r>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𝑥</m:t>
                                </m:r>
                              </m:e>
                              <m:sub>
                                <m:r>
                                  <a:rPr lang="ru-RU" sz="1800" i="1">
                                    <a:effectLst/>
                                    <a:latin typeface="Cambria Math"/>
                                    <a:ea typeface="Calibri"/>
                                    <a:cs typeface="Times New Roman"/>
                                  </a:rPr>
                                  <m:t>1</m:t>
                                </m:r>
                              </m:sub>
                            </m:sSub>
                            <m:r>
                              <a:rPr lang="ru-RU" sz="1800" i="1">
                                <a:effectLst/>
                                <a:latin typeface="Cambria Math"/>
                                <a:ea typeface="Calibri"/>
                                <a:cs typeface="Times New Roman"/>
                              </a:rPr>
                              <m:t>)</m:t>
                            </m:r>
                          </m:e>
                          <m:sup>
                            <m:r>
                              <a:rPr lang="ru-RU" sz="1800" i="1">
                                <a:effectLst/>
                                <a:latin typeface="Cambria Math"/>
                                <a:ea typeface="Calibri"/>
                                <a:cs typeface="Times New Roman"/>
                              </a:rPr>
                              <m:t>2</m:t>
                            </m:r>
                          </m:sup>
                        </m:sSup>
                        <m:r>
                          <a:rPr lang="ru-RU" sz="1800" i="1">
                            <a:effectLst/>
                            <a:latin typeface="Cambria Math"/>
                            <a:ea typeface="Calibri"/>
                            <a:cs typeface="Times New Roman"/>
                          </a:rPr>
                          <m:t>+</m:t>
                        </m:r>
                        <m:sSup>
                          <m:sSupPr>
                            <m:ctrlPr>
                              <a:rPr lang="ru-RU" sz="1800" i="1">
                                <a:effectLst/>
                                <a:latin typeface="Cambria Math"/>
                                <a:ea typeface="Calibri"/>
                                <a:cs typeface="Times New Roman"/>
                              </a:rPr>
                            </m:ctrlPr>
                          </m:sSupPr>
                          <m:e>
                            <m:r>
                              <a:rPr lang="ru-RU" sz="1800" i="1">
                                <a:effectLst/>
                                <a:latin typeface="Cambria Math"/>
                                <a:ea typeface="Calibri"/>
                                <a:cs typeface="Times New Roman"/>
                              </a:rPr>
                              <m:t>(</m:t>
                            </m:r>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𝑦</m:t>
                                </m:r>
                              </m:e>
                              <m:sub>
                                <m:r>
                                  <a:rPr lang="ru-RU" sz="1800" i="1">
                                    <a:effectLst/>
                                    <a:latin typeface="Cambria Math"/>
                                    <a:ea typeface="Calibri"/>
                                    <a:cs typeface="Times New Roman"/>
                                  </a:rPr>
                                  <m:t>2</m:t>
                                </m:r>
                              </m:sub>
                            </m:sSub>
                            <m:r>
                              <a:rPr lang="ru-RU" sz="1800" i="1">
                                <a:effectLst/>
                                <a:latin typeface="Cambria Math"/>
                                <a:ea typeface="Calibri"/>
                                <a:cs typeface="Times New Roman"/>
                              </a:rPr>
                              <m:t>−</m:t>
                            </m:r>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𝑦</m:t>
                                </m:r>
                              </m:e>
                              <m:sub>
                                <m:r>
                                  <a:rPr lang="ru-RU" sz="1800" i="1">
                                    <a:effectLst/>
                                    <a:latin typeface="Cambria Math"/>
                                    <a:ea typeface="Calibri"/>
                                    <a:cs typeface="Times New Roman"/>
                                  </a:rPr>
                                  <m:t>1</m:t>
                                </m:r>
                              </m:sub>
                            </m:sSub>
                            <m:r>
                              <a:rPr lang="ru-RU" sz="1800" i="1">
                                <a:effectLst/>
                                <a:latin typeface="Cambria Math"/>
                                <a:ea typeface="Calibri"/>
                                <a:cs typeface="Times New Roman"/>
                              </a:rPr>
                              <m:t>)</m:t>
                            </m:r>
                          </m:e>
                          <m:sup>
                            <m:r>
                              <a:rPr lang="ru-RU" sz="1800" i="1">
                                <a:effectLst/>
                                <a:latin typeface="Cambria Math"/>
                                <a:ea typeface="Calibri"/>
                                <a:cs typeface="Times New Roman"/>
                              </a:rPr>
                              <m:t>2</m:t>
                            </m:r>
                          </m:sup>
                        </m:sSup>
                      </m:e>
                    </m:rad>
                  </m:oMath>
                </a14:m>
                <a:r>
                  <a:rPr lang="ru-RU" sz="1800" dirty="0">
                    <a:effectLst/>
                    <a:latin typeface="Times New Roman"/>
                    <a:ea typeface="Calibri"/>
                    <a:cs typeface="Times New Roman"/>
                  </a:rPr>
                  <a:t>         (2)</a:t>
                </a:r>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 </a:t>
                </a:r>
                <a:r>
                  <a:rPr lang="ru-RU" sz="1800" dirty="0" smtClean="0">
                    <a:effectLst/>
                    <a:latin typeface="Times New Roman"/>
                    <a:ea typeface="Calibri"/>
                    <a:cs typeface="Times New Roman"/>
                  </a:rPr>
                  <a:t>Определение </a:t>
                </a:r>
                <a:r>
                  <a:rPr lang="ru-RU" sz="1800" dirty="0">
                    <a:effectLst/>
                    <a:latin typeface="Times New Roman"/>
                    <a:ea typeface="Calibri"/>
                    <a:cs typeface="Times New Roman"/>
                  </a:rPr>
                  <a:t>дирекционного угла с учетом четверти может производить по формуле </a:t>
                </a:r>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 </a:t>
                </a:r>
                <a14:m>
                  <m:oMath xmlns:m="http://schemas.openxmlformats.org/officeDocument/2006/math">
                    <m:r>
                      <a:rPr lang="ru-RU" sz="1800" i="1">
                        <a:effectLst/>
                        <a:latin typeface="Cambria Math"/>
                        <a:ea typeface="Calibri"/>
                        <a:cs typeface="Times New Roman"/>
                      </a:rPr>
                      <m:t>𝛼</m:t>
                    </m:r>
                    <m:r>
                      <a:rPr lang="ru-RU" sz="1800" i="1">
                        <a:effectLst/>
                        <a:latin typeface="Cambria Math"/>
                        <a:ea typeface="Calibri"/>
                        <a:cs typeface="Times New Roman"/>
                      </a:rPr>
                      <m:t>=</m:t>
                    </m:r>
                    <m:r>
                      <a:rPr lang="en-US" sz="1800" i="1">
                        <a:effectLst/>
                        <a:latin typeface="Cambria Math"/>
                        <a:ea typeface="Calibri"/>
                        <a:cs typeface="Times New Roman"/>
                      </a:rPr>
                      <m:t>𝑎𝑟𝑐𝑡𝑔</m:t>
                    </m:r>
                    <m:f>
                      <m:fPr>
                        <m:ctrlPr>
                          <a:rPr lang="ru-RU" sz="1800" i="1">
                            <a:effectLst/>
                            <a:latin typeface="Cambria Math"/>
                            <a:ea typeface="Calibri"/>
                            <a:cs typeface="Times New Roman"/>
                          </a:rPr>
                        </m:ctrlPr>
                      </m:fPr>
                      <m:num>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𝑦</m:t>
                            </m:r>
                          </m:e>
                          <m:sub>
                            <m:r>
                              <a:rPr lang="ru-RU" sz="1800" i="1">
                                <a:effectLst/>
                                <a:latin typeface="Cambria Math"/>
                                <a:ea typeface="Calibri"/>
                                <a:cs typeface="Times New Roman"/>
                              </a:rPr>
                              <m:t>2</m:t>
                            </m:r>
                          </m:sub>
                        </m:sSub>
                        <m:r>
                          <a:rPr lang="ru-RU" sz="1800" i="1">
                            <a:effectLst/>
                            <a:latin typeface="Cambria Math"/>
                            <a:ea typeface="Calibri"/>
                            <a:cs typeface="Times New Roman"/>
                          </a:rPr>
                          <m:t>−</m:t>
                        </m:r>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𝑦</m:t>
                            </m:r>
                          </m:e>
                          <m:sub>
                            <m:r>
                              <a:rPr lang="ru-RU" sz="1800" i="1">
                                <a:effectLst/>
                                <a:latin typeface="Cambria Math"/>
                                <a:ea typeface="Calibri"/>
                                <a:cs typeface="Times New Roman"/>
                              </a:rPr>
                              <m:t>1</m:t>
                            </m:r>
                          </m:sub>
                        </m:sSub>
                      </m:num>
                      <m:den>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𝑥</m:t>
                            </m:r>
                          </m:e>
                          <m:sub>
                            <m:r>
                              <a:rPr lang="ru-RU" sz="1800" i="1">
                                <a:effectLst/>
                                <a:latin typeface="Cambria Math"/>
                                <a:ea typeface="Calibri"/>
                                <a:cs typeface="Times New Roman"/>
                              </a:rPr>
                              <m:t>2</m:t>
                            </m:r>
                          </m:sub>
                        </m:sSub>
                        <m:r>
                          <a:rPr lang="ru-RU" sz="1800" i="1">
                            <a:effectLst/>
                            <a:latin typeface="Cambria Math"/>
                            <a:ea typeface="Calibri"/>
                            <a:cs typeface="Times New Roman"/>
                          </a:rPr>
                          <m:t>−</m:t>
                        </m:r>
                        <m:sSub>
                          <m:sSubPr>
                            <m:ctrlPr>
                              <a:rPr lang="ru-RU" sz="1800" i="1">
                                <a:effectLst/>
                                <a:latin typeface="Cambria Math"/>
                                <a:ea typeface="Calibri"/>
                                <a:cs typeface="Times New Roman"/>
                              </a:rPr>
                            </m:ctrlPr>
                          </m:sSubPr>
                          <m:e>
                            <m:r>
                              <a:rPr lang="ru-RU" sz="1800" i="1">
                                <a:effectLst/>
                                <a:latin typeface="Cambria Math"/>
                                <a:ea typeface="Calibri"/>
                                <a:cs typeface="Times New Roman"/>
                              </a:rPr>
                              <m:t>𝑥</m:t>
                            </m:r>
                          </m:e>
                          <m:sub>
                            <m:r>
                              <a:rPr lang="ru-RU" sz="1800" i="1">
                                <a:effectLst/>
                                <a:latin typeface="Cambria Math"/>
                                <a:ea typeface="Calibri"/>
                                <a:cs typeface="Times New Roman"/>
                              </a:rPr>
                              <m:t>1</m:t>
                            </m:r>
                          </m:sub>
                        </m:sSub>
                      </m:den>
                    </m:f>
                  </m:oMath>
                </a14:m>
                <a:r>
                  <a:rPr lang="ru-RU" sz="1800" dirty="0">
                    <a:effectLst/>
                    <a:latin typeface="Times New Roman"/>
                    <a:ea typeface="Calibri"/>
                    <a:cs typeface="Times New Roman"/>
                  </a:rPr>
                  <a:t>           (3)</a:t>
                </a:r>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 </a:t>
                </a:r>
                <a:r>
                  <a:rPr lang="ru-RU" sz="1800" dirty="0" smtClean="0">
                    <a:effectLst/>
                    <a:latin typeface="Times New Roman"/>
                    <a:ea typeface="Calibri"/>
                    <a:cs typeface="Times New Roman"/>
                  </a:rPr>
                  <a:t>Формулы </a:t>
                </a:r>
                <a:r>
                  <a:rPr lang="ru-RU" sz="1800" dirty="0">
                    <a:effectLst/>
                    <a:latin typeface="Times New Roman"/>
                    <a:ea typeface="Calibri"/>
                    <a:cs typeface="Times New Roman"/>
                  </a:rPr>
                  <a:t>представлены для геодезических координат (когда направление оси х на север).</a:t>
                </a:r>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Для приведенного примера на рисунке 3 рассчитаем основные показатели с использованием обратной геодезической задачи. Из формулы (2) получим:</a:t>
                </a:r>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 </a:t>
                </a:r>
                <a14:m>
                  <m:oMath xmlns:m="http://schemas.openxmlformats.org/officeDocument/2006/math">
                    <m:r>
                      <a:rPr lang="ru-RU" sz="1800" i="1">
                        <a:effectLst/>
                        <a:latin typeface="Cambria Math"/>
                        <a:ea typeface="Calibri"/>
                        <a:cs typeface="Times New Roman"/>
                      </a:rPr>
                      <m:t>h</m:t>
                    </m:r>
                    <m:r>
                      <a:rPr lang="ru-RU" sz="1800" i="1">
                        <a:effectLst/>
                        <a:latin typeface="Cambria Math"/>
                        <a:ea typeface="Calibri"/>
                        <a:cs typeface="Times New Roman"/>
                      </a:rPr>
                      <m:t>=</m:t>
                    </m:r>
                    <m:rad>
                      <m:radPr>
                        <m:degHide m:val="on"/>
                        <m:ctrlPr>
                          <a:rPr lang="ru-RU" sz="1800" i="1">
                            <a:effectLst/>
                            <a:latin typeface="Cambria Math"/>
                            <a:ea typeface="Calibri"/>
                            <a:cs typeface="Times New Roman"/>
                          </a:rPr>
                        </m:ctrlPr>
                      </m:radPr>
                      <m:deg/>
                      <m:e>
                        <m:sSup>
                          <m:sSupPr>
                            <m:ctrlPr>
                              <a:rPr lang="ru-RU" sz="1800" i="1">
                                <a:effectLst/>
                                <a:latin typeface="Cambria Math"/>
                                <a:ea typeface="Calibri"/>
                                <a:cs typeface="Times New Roman"/>
                              </a:rPr>
                            </m:ctrlPr>
                          </m:sSupPr>
                          <m:e>
                            <m:r>
                              <a:rPr lang="ru-RU" sz="1800" i="1">
                                <a:effectLst/>
                                <a:latin typeface="Cambria Math"/>
                                <a:ea typeface="Calibri"/>
                                <a:cs typeface="Times New Roman"/>
                              </a:rPr>
                              <m:t>(3121−3011)</m:t>
                            </m:r>
                          </m:e>
                          <m:sup>
                            <m:r>
                              <a:rPr lang="ru-RU" sz="1800" i="1">
                                <a:effectLst/>
                                <a:latin typeface="Cambria Math"/>
                                <a:ea typeface="Calibri"/>
                                <a:cs typeface="Times New Roman"/>
                              </a:rPr>
                              <m:t>2</m:t>
                            </m:r>
                          </m:sup>
                        </m:sSup>
                        <m:r>
                          <a:rPr lang="ru-RU" sz="1800" i="1">
                            <a:effectLst/>
                            <a:latin typeface="Cambria Math"/>
                            <a:ea typeface="Calibri"/>
                            <a:cs typeface="Times New Roman"/>
                          </a:rPr>
                          <m:t>+</m:t>
                        </m:r>
                        <m:sSup>
                          <m:sSupPr>
                            <m:ctrlPr>
                              <a:rPr lang="ru-RU" sz="1800" i="1">
                                <a:effectLst/>
                                <a:latin typeface="Cambria Math"/>
                                <a:ea typeface="Calibri"/>
                                <a:cs typeface="Times New Roman"/>
                              </a:rPr>
                            </m:ctrlPr>
                          </m:sSupPr>
                          <m:e>
                            <m:r>
                              <a:rPr lang="ru-RU" sz="1800" i="1">
                                <a:effectLst/>
                                <a:latin typeface="Cambria Math"/>
                                <a:ea typeface="Calibri"/>
                                <a:cs typeface="Times New Roman"/>
                              </a:rPr>
                              <m:t>(5358−5261)</m:t>
                            </m:r>
                          </m:e>
                          <m:sup>
                            <m:r>
                              <a:rPr lang="ru-RU" sz="1800" i="1">
                                <a:effectLst/>
                                <a:latin typeface="Cambria Math"/>
                                <a:ea typeface="Calibri"/>
                                <a:cs typeface="Times New Roman"/>
                              </a:rPr>
                              <m:t>2</m:t>
                            </m:r>
                          </m:sup>
                        </m:sSup>
                      </m:e>
                    </m:rad>
                    <m:r>
                      <a:rPr lang="ru-RU" sz="1800" i="1">
                        <a:effectLst/>
                        <a:latin typeface="Cambria Math"/>
                        <a:ea typeface="Calibri"/>
                        <a:cs typeface="Times New Roman"/>
                      </a:rPr>
                      <m:t>=146,66</m:t>
                    </m:r>
                  </m:oMath>
                </a14:m>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 </a:t>
                </a:r>
                <a:r>
                  <a:rPr lang="ru-RU" sz="1800" dirty="0" smtClean="0">
                    <a:effectLst/>
                    <a:latin typeface="Times New Roman"/>
                    <a:ea typeface="Calibri"/>
                    <a:cs typeface="Times New Roman"/>
                  </a:rPr>
                  <a:t>Для </a:t>
                </a:r>
                <a:r>
                  <a:rPr lang="ru-RU" sz="1800" dirty="0">
                    <a:effectLst/>
                    <a:latin typeface="Times New Roman"/>
                    <a:ea typeface="Calibri"/>
                    <a:cs typeface="Times New Roman"/>
                  </a:rPr>
                  <a:t>дирекционного угла по формуле (3) значение будет равно: </a:t>
                </a:r>
                <a:endParaRPr lang="ru-RU" sz="1800" dirty="0">
                  <a:ea typeface="Calibri"/>
                  <a:cs typeface="Times New Roman"/>
                </a:endParaRPr>
              </a:p>
              <a:p>
                <a:pPr marL="0" indent="0" algn="just">
                  <a:lnSpc>
                    <a:spcPct val="115000"/>
                  </a:lnSpc>
                  <a:buNone/>
                </a:pPr>
                <a:r>
                  <a:rPr lang="ru-RU" sz="1800" dirty="0">
                    <a:effectLst/>
                    <a:latin typeface="Times New Roman"/>
                    <a:ea typeface="Calibri"/>
                    <a:cs typeface="Times New Roman"/>
                  </a:rPr>
                  <a:t> </a:t>
                </a:r>
                <a14:m>
                  <m:oMath xmlns:m="http://schemas.openxmlformats.org/officeDocument/2006/math">
                    <m:r>
                      <a:rPr lang="ru-RU" sz="1800" i="1">
                        <a:effectLst/>
                        <a:latin typeface="Cambria Math"/>
                        <a:ea typeface="Calibri"/>
                        <a:cs typeface="Times New Roman"/>
                      </a:rPr>
                      <m:t>𝛼</m:t>
                    </m:r>
                    <m:r>
                      <a:rPr lang="ru-RU" sz="1800" i="1">
                        <a:effectLst/>
                        <a:latin typeface="Cambria Math"/>
                        <a:ea typeface="Calibri"/>
                        <a:cs typeface="Times New Roman"/>
                      </a:rPr>
                      <m:t>=</m:t>
                    </m:r>
                    <m:r>
                      <a:rPr lang="en-US" sz="1800" i="1">
                        <a:effectLst/>
                        <a:latin typeface="Cambria Math"/>
                        <a:ea typeface="Calibri"/>
                        <a:cs typeface="Times New Roman"/>
                      </a:rPr>
                      <m:t>𝑎𝑟𝑐𝑡𝑔</m:t>
                    </m:r>
                    <m:f>
                      <m:fPr>
                        <m:ctrlPr>
                          <a:rPr lang="ru-RU" sz="1800" i="1">
                            <a:effectLst/>
                            <a:latin typeface="Cambria Math"/>
                            <a:ea typeface="Calibri"/>
                            <a:cs typeface="Times New Roman"/>
                          </a:rPr>
                        </m:ctrlPr>
                      </m:fPr>
                      <m:num>
                        <m:r>
                          <a:rPr lang="ru-RU" sz="1800" i="1">
                            <a:effectLst/>
                            <a:latin typeface="Cambria Math"/>
                            <a:ea typeface="Calibri"/>
                            <a:cs typeface="Times New Roman"/>
                          </a:rPr>
                          <m:t>5358−5261</m:t>
                        </m:r>
                      </m:num>
                      <m:den>
                        <m:r>
                          <a:rPr lang="ru-RU" sz="1800" i="1">
                            <a:effectLst/>
                            <a:latin typeface="Cambria Math"/>
                            <a:ea typeface="Calibri"/>
                            <a:cs typeface="Times New Roman"/>
                          </a:rPr>
                          <m:t>3121−3011</m:t>
                        </m:r>
                      </m:den>
                    </m:f>
                  </m:oMath>
                </a14:m>
                <a:r>
                  <a:rPr lang="ru-RU" sz="1800" dirty="0">
                    <a:effectLst/>
                    <a:latin typeface="Times New Roman"/>
                    <a:ea typeface="Calibri"/>
                    <a:cs typeface="Times New Roman"/>
                  </a:rPr>
                  <a:t>=</a:t>
                </a:r>
                <a:r>
                  <a:rPr lang="ru-RU" sz="1800" dirty="0" smtClean="0">
                    <a:effectLst/>
                    <a:latin typeface="Times New Roman"/>
                    <a:ea typeface="Calibri"/>
                    <a:cs typeface="Times New Roman"/>
                  </a:rPr>
                  <a:t>41,4064</a:t>
                </a:r>
                <a:r>
                  <a:rPr lang="ru-RU" sz="1800" baseline="30000" dirty="0" smtClean="0">
                    <a:effectLst/>
                    <a:latin typeface="Times New Roman"/>
                    <a:ea typeface="Calibri"/>
                    <a:cs typeface="Times New Roman"/>
                  </a:rPr>
                  <a:t>о</a:t>
                </a:r>
                <a:endParaRPr lang="ru-RU" sz="1800" dirty="0">
                  <a:ea typeface="Calibri"/>
                  <a:cs typeface="Times New Roman"/>
                </a:endParaRPr>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107504" y="116632"/>
                <a:ext cx="8928992" cy="6552728"/>
              </a:xfrm>
              <a:blipFill rotWithShape="1">
                <a:blip r:embed="rId2"/>
                <a:stretch>
                  <a:fillRect l="-615" t="-186" r="-615"/>
                </a:stretch>
              </a:blipFill>
            </p:spPr>
            <p:txBody>
              <a:bodyPr/>
              <a:lstStyle/>
              <a:p>
                <a:r>
                  <a:rPr lang="ru-RU">
                    <a:noFill/>
                  </a:rPr>
                  <a:t> </a:t>
                </a:r>
              </a:p>
            </p:txBody>
          </p:sp>
        </mc:Fallback>
      </mc:AlternateContent>
      <p:grpSp>
        <p:nvGrpSpPr>
          <p:cNvPr id="4" name="Группа 3"/>
          <p:cNvGrpSpPr/>
          <p:nvPr/>
        </p:nvGrpSpPr>
        <p:grpSpPr>
          <a:xfrm>
            <a:off x="6546107" y="4143746"/>
            <a:ext cx="2409110" cy="2525614"/>
            <a:chOff x="-17068" y="44448"/>
            <a:chExt cx="3039668" cy="3001752"/>
          </a:xfrm>
        </p:grpSpPr>
        <p:sp>
          <p:nvSpPr>
            <p:cNvPr id="5" name="Поле 59"/>
            <p:cNvSpPr txBox="1"/>
            <p:nvPr/>
          </p:nvSpPr>
          <p:spPr>
            <a:xfrm>
              <a:off x="0" y="2622550"/>
              <a:ext cx="3022600" cy="423650"/>
            </a:xfrm>
            <a:prstGeom prst="rect">
              <a:avLst/>
            </a:prstGeom>
            <a:solidFill>
              <a:sysClr val="window" lastClr="FFFFFF"/>
            </a:solid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endParaRPr kumimoji="0" lang="ru-RU" sz="800" b="0" i="0" u="none" strike="noStrike" kern="0" cap="none" spc="0" normalizeH="0" baseline="0" noProof="0" dirty="0">
                <a:ln>
                  <a:noFill/>
                </a:ln>
                <a:solidFill>
                  <a:sysClr val="windowText" lastClr="000000"/>
                </a:solidFill>
                <a:effectLst/>
                <a:uLnTx/>
                <a:uFillTx/>
                <a:latin typeface="Calibri"/>
                <a:ea typeface="Calibri"/>
                <a:cs typeface="Times New Roman"/>
              </a:endParaRPr>
            </a:p>
          </p:txBody>
        </p:sp>
        <p:grpSp>
          <p:nvGrpSpPr>
            <p:cNvPr id="6" name="Группа 5"/>
            <p:cNvGrpSpPr/>
            <p:nvPr/>
          </p:nvGrpSpPr>
          <p:grpSpPr>
            <a:xfrm>
              <a:off x="-17068" y="44448"/>
              <a:ext cx="3022600" cy="2622550"/>
              <a:chOff x="-17068" y="44448"/>
              <a:chExt cx="3022600" cy="2622550"/>
            </a:xfrm>
          </p:grpSpPr>
          <p:sp>
            <p:nvSpPr>
              <p:cNvPr id="7" name="Поле 21"/>
              <p:cNvSpPr txBox="1"/>
              <p:nvPr/>
            </p:nvSpPr>
            <p:spPr>
              <a:xfrm>
                <a:off x="-17068" y="44448"/>
                <a:ext cx="3022600" cy="2622550"/>
              </a:xfrm>
              <a:prstGeom prst="rect">
                <a:avLst/>
              </a:prstGeom>
              <a:solidFill>
                <a:sysClr val="window" lastClr="FFFFFF"/>
              </a:solidFill>
              <a:ln w="6350">
                <a:solidFill>
                  <a:prstClr val="black"/>
                </a:solid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rPr>
                  <a:t> </a:t>
                </a:r>
              </a:p>
            </p:txBody>
          </p:sp>
          <p:sp>
            <p:nvSpPr>
              <p:cNvPr id="8" name="Овал 7"/>
              <p:cNvSpPr/>
              <p:nvPr/>
            </p:nvSpPr>
            <p:spPr>
              <a:xfrm>
                <a:off x="317500" y="217805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9" name="Овал 8"/>
              <p:cNvSpPr/>
              <p:nvPr/>
            </p:nvSpPr>
            <p:spPr>
              <a:xfrm>
                <a:off x="717550" y="4572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0" name="Овал 9"/>
              <p:cNvSpPr/>
              <p:nvPr/>
            </p:nvSpPr>
            <p:spPr>
              <a:xfrm>
                <a:off x="1962150" y="24384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1" name="Овал 10"/>
              <p:cNvSpPr/>
              <p:nvPr/>
            </p:nvSpPr>
            <p:spPr>
              <a:xfrm>
                <a:off x="2432050" y="14986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2" name="Овал 11"/>
              <p:cNvSpPr/>
              <p:nvPr/>
            </p:nvSpPr>
            <p:spPr>
              <a:xfrm>
                <a:off x="2286000" y="457200"/>
                <a:ext cx="63500" cy="63500"/>
              </a:xfrm>
              <a:prstGeom prst="ellipse">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a:ln>
                    <a:noFill/>
                  </a:ln>
                  <a:solidFill>
                    <a:sysClr val="window" lastClr="FFFFFF"/>
                  </a:solidFill>
                  <a:effectLst/>
                  <a:uLnTx/>
                  <a:uFillTx/>
                  <a:latin typeface="Calibri"/>
                  <a:ea typeface="+mn-ea"/>
                  <a:cs typeface="+mn-cs"/>
                </a:endParaRPr>
              </a:p>
            </p:txBody>
          </p:sp>
          <p:cxnSp>
            <p:nvCxnSpPr>
              <p:cNvPr id="13" name="Прямая соединительная линия 12"/>
              <p:cNvCxnSpPr/>
              <p:nvPr/>
            </p:nvCxnSpPr>
            <p:spPr>
              <a:xfrm flipV="1">
                <a:off x="342900" y="488950"/>
                <a:ext cx="1974850" cy="172085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4" name="Поле 49"/>
              <p:cNvSpPr txBox="1"/>
              <p:nvPr/>
            </p:nvSpPr>
            <p:spPr>
              <a:xfrm>
                <a:off x="165100" y="209550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800" b="0" i="0" u="none" strike="noStrike" kern="0" cap="none" spc="0" normalizeH="0" baseline="0" noProof="0">
                    <a:ln>
                      <a:noFill/>
                    </a:ln>
                    <a:solidFill>
                      <a:sysClr val="windowText" lastClr="000000"/>
                    </a:solidFill>
                    <a:effectLst/>
                    <a:uLnTx/>
                    <a:uFillTx/>
                    <a:latin typeface="Calibri"/>
                    <a:ea typeface="Calibri"/>
                    <a:cs typeface="Times New Roman"/>
                  </a:rPr>
                  <a:t>1     23.5</a:t>
                </a:r>
                <a:endPar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5" name="Поле 50"/>
              <p:cNvSpPr txBox="1"/>
              <p:nvPr/>
            </p:nvSpPr>
            <p:spPr>
              <a:xfrm>
                <a:off x="2120900" y="35560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800" b="0" i="0" u="none" strike="noStrike" kern="0" cap="none" spc="0" normalizeH="0" baseline="0" noProof="0">
                    <a:ln>
                      <a:noFill/>
                    </a:ln>
                    <a:solidFill>
                      <a:sysClr val="windowText" lastClr="000000"/>
                    </a:solidFill>
                    <a:effectLst/>
                    <a:uLnTx/>
                    <a:uFillTx/>
                    <a:latin typeface="Calibri"/>
                    <a:ea typeface="Calibri"/>
                    <a:cs typeface="Times New Roman"/>
                  </a:rPr>
                  <a:t>2     15.4</a:t>
                </a:r>
                <a:endPar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6" name="Поле 51"/>
              <p:cNvSpPr txBox="1"/>
              <p:nvPr/>
            </p:nvSpPr>
            <p:spPr>
              <a:xfrm>
                <a:off x="539750" y="35560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800" b="0" i="0" u="none" strike="noStrike" kern="0" cap="none" spc="0" normalizeH="0" baseline="0" noProof="0">
                    <a:ln>
                      <a:noFill/>
                    </a:ln>
                    <a:solidFill>
                      <a:sysClr val="windowText" lastClr="000000"/>
                    </a:solidFill>
                    <a:effectLst/>
                    <a:uLnTx/>
                    <a:uFillTx/>
                    <a:latin typeface="Calibri"/>
                    <a:ea typeface="Calibri"/>
                    <a:cs typeface="Times New Roman"/>
                  </a:rPr>
                  <a:t>3     20.1</a:t>
                </a:r>
                <a:endPar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7" name="Поле 52"/>
              <p:cNvSpPr txBox="1"/>
              <p:nvPr/>
            </p:nvSpPr>
            <p:spPr>
              <a:xfrm>
                <a:off x="2247900" y="141605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800" b="0" i="0" u="none" strike="noStrike" kern="0" cap="none" spc="0" normalizeH="0" baseline="0" noProof="0">
                    <a:ln>
                      <a:noFill/>
                    </a:ln>
                    <a:solidFill>
                      <a:sysClr val="windowText" lastClr="000000"/>
                    </a:solidFill>
                    <a:effectLst/>
                    <a:uLnTx/>
                    <a:uFillTx/>
                    <a:latin typeface="Calibri"/>
                    <a:ea typeface="Calibri"/>
                    <a:cs typeface="Times New Roman"/>
                  </a:rPr>
                  <a:t>4     32.3</a:t>
                </a:r>
                <a:endPar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8" name="Поле 53"/>
              <p:cNvSpPr txBox="1"/>
              <p:nvPr/>
            </p:nvSpPr>
            <p:spPr>
              <a:xfrm>
                <a:off x="1784350" y="2355850"/>
                <a:ext cx="666750" cy="2159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rPr>
                  <a:t>5</a:t>
                </a:r>
                <a:r>
                  <a:rPr kumimoji="0" lang="en-US" sz="800" b="0" i="0" u="none" strike="noStrike" kern="0" cap="none" spc="0" normalizeH="0" baseline="0" noProof="0">
                    <a:ln>
                      <a:noFill/>
                    </a:ln>
                    <a:solidFill>
                      <a:sysClr val="windowText" lastClr="000000"/>
                    </a:solidFill>
                    <a:effectLst/>
                    <a:uLnTx/>
                    <a:uFillTx/>
                    <a:latin typeface="Calibri"/>
                    <a:ea typeface="Calibri"/>
                    <a:cs typeface="Times New Roman"/>
                  </a:rPr>
                  <a:t>     27.8</a:t>
                </a:r>
                <a:endPar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sp>
            <p:nvSpPr>
              <p:cNvPr id="19" name="Поле 54"/>
              <p:cNvSpPr txBox="1"/>
              <p:nvPr/>
            </p:nvSpPr>
            <p:spPr>
              <a:xfrm>
                <a:off x="1276350" y="1346200"/>
                <a:ext cx="323850" cy="4191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800" b="1" i="1" u="none" strike="noStrike" kern="0" cap="none" spc="0" normalizeH="0" baseline="0" noProof="0">
                    <a:ln>
                      <a:noFill/>
                    </a:ln>
                    <a:solidFill>
                      <a:sysClr val="windowText" lastClr="000000"/>
                    </a:solidFill>
                    <a:effectLst/>
                    <a:uLnTx/>
                    <a:uFillTx/>
                    <a:latin typeface="Calibri"/>
                    <a:ea typeface="Calibri"/>
                    <a:cs typeface="Times New Roman"/>
                  </a:rPr>
                  <a:t>h</a:t>
                </a:r>
                <a:endPar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cxnSp>
            <p:nvCxnSpPr>
              <p:cNvPr id="20" name="Прямая соединительная линия 19"/>
              <p:cNvCxnSpPr/>
              <p:nvPr/>
            </p:nvCxnSpPr>
            <p:spPr>
              <a:xfrm flipV="1">
                <a:off x="749300" y="850900"/>
                <a:ext cx="0" cy="1009650"/>
              </a:xfrm>
              <a:prstGeom prst="line">
                <a:avLst/>
              </a:prstGeom>
              <a:noFill/>
              <a:ln w="9525" cap="flat" cmpd="sng" algn="ctr">
                <a:solidFill>
                  <a:sysClr val="windowText" lastClr="000000">
                    <a:shade val="95000"/>
                    <a:satMod val="105000"/>
                  </a:sysClr>
                </a:solidFill>
                <a:prstDash val="solid"/>
              </a:ln>
              <a:effectLst/>
            </p:spPr>
          </p:cxnSp>
          <p:sp>
            <p:nvSpPr>
              <p:cNvPr id="21" name="Дуга 20"/>
              <p:cNvSpPr/>
              <p:nvPr/>
            </p:nvSpPr>
            <p:spPr>
              <a:xfrm rot="1401169">
                <a:off x="685800" y="1371600"/>
                <a:ext cx="480060" cy="275590"/>
              </a:xfrm>
              <a:prstGeom prst="arc">
                <a:avLst>
                  <a:gd name="adj1" fmla="val 11756675"/>
                  <a:gd name="adj2" fmla="val 20309350"/>
                </a:avLst>
              </a:prstGeom>
              <a:noFill/>
              <a:ln w="9525" cap="flat" cmpd="sng" algn="ctr">
                <a:solidFill>
                  <a:srgbClr val="4F81BD">
                    <a:shade val="95000"/>
                    <a:satMod val="105000"/>
                  </a:srgbClr>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ru-RU" sz="800"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22" name="Поле 57"/>
              <p:cNvSpPr txBox="1"/>
              <p:nvPr/>
            </p:nvSpPr>
            <p:spPr>
              <a:xfrm>
                <a:off x="781050" y="1098550"/>
                <a:ext cx="323850" cy="419100"/>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15000"/>
                  </a:lnSpc>
                  <a:spcBef>
                    <a:spcPts val="0"/>
                  </a:spcBef>
                  <a:spcAft>
                    <a:spcPts val="1000"/>
                  </a:spcAft>
                  <a:buClrTx/>
                  <a:buSzTx/>
                  <a:buFontTx/>
                  <a:buNone/>
                  <a:tabLst/>
                  <a:defRPr/>
                </a:pPr>
                <a:r>
                  <a:rPr kumimoji="0" lang="en-US" sz="800" b="1" i="1" u="none" strike="noStrike" kern="0" cap="none" spc="0" normalizeH="0" baseline="0" noProof="0">
                    <a:ln>
                      <a:noFill/>
                    </a:ln>
                    <a:solidFill>
                      <a:sysClr val="windowText" lastClr="000000"/>
                    </a:solidFill>
                    <a:effectLst/>
                    <a:uLnTx/>
                    <a:uFillTx/>
                    <a:latin typeface="Calibri"/>
                    <a:ea typeface="Calibri"/>
                    <a:cs typeface="Calibri"/>
                  </a:rPr>
                  <a:t>α</a:t>
                </a:r>
                <a:endParaRPr kumimoji="0" lang="ru-RU" sz="800" b="0" i="0" u="none" strike="noStrike" kern="0" cap="none" spc="0" normalizeH="0" baseline="0" noProof="0">
                  <a:ln>
                    <a:noFill/>
                  </a:ln>
                  <a:solidFill>
                    <a:sysClr val="windowText" lastClr="000000"/>
                  </a:solidFill>
                  <a:effectLst/>
                  <a:uLnTx/>
                  <a:uFillTx/>
                  <a:latin typeface="Calibri"/>
                  <a:ea typeface="Calibri"/>
                  <a:cs typeface="Times New Roman"/>
                </a:endParaRPr>
              </a:p>
            </p:txBody>
          </p:sp>
        </p:grpSp>
      </p:grpSp>
    </p:spTree>
    <p:extLst>
      <p:ext uri="{BB962C8B-B14F-4D97-AF65-F5344CB8AC3E}">
        <p14:creationId xmlns:p14="http://schemas.microsoft.com/office/powerpoint/2010/main" val="570971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Объект 2"/>
              <p:cNvSpPr>
                <a:spLocks noGrp="1"/>
              </p:cNvSpPr>
              <p:nvPr>
                <p:ph idx="1"/>
              </p:nvPr>
            </p:nvSpPr>
            <p:spPr>
              <a:xfrm>
                <a:off x="28324" y="24287"/>
                <a:ext cx="9008172" cy="6717081"/>
              </a:xfrm>
            </p:spPr>
            <p:txBody>
              <a:bodyPr>
                <a:normAutofit fontScale="55000" lnSpcReduction="20000"/>
              </a:bodyPr>
              <a:lstStyle/>
              <a:p>
                <a:pPr marL="0" indent="0" algn="just">
                  <a:lnSpc>
                    <a:spcPct val="115000"/>
                  </a:lnSpc>
                  <a:spcAft>
                    <a:spcPts val="0"/>
                  </a:spcAft>
                  <a:buNone/>
                </a:pPr>
                <a:r>
                  <a:rPr lang="ru-RU" dirty="0">
                    <a:latin typeface="Times New Roman"/>
                    <a:ea typeface="Calibri"/>
                    <a:cs typeface="Times New Roman"/>
                  </a:rPr>
                  <a:t>Для экспериментальной </a:t>
                </a:r>
                <a:r>
                  <a:rPr lang="ru-RU" dirty="0" err="1">
                    <a:latin typeface="Times New Roman"/>
                    <a:ea typeface="Calibri"/>
                    <a:cs typeface="Times New Roman"/>
                  </a:rPr>
                  <a:t>вариограммы</a:t>
                </a:r>
                <a:r>
                  <a:rPr lang="ru-RU" dirty="0">
                    <a:latin typeface="Times New Roman"/>
                    <a:ea typeface="Calibri"/>
                    <a:cs typeface="Times New Roman"/>
                  </a:rPr>
                  <a:t> рассчитывается </a:t>
                </a:r>
                <a:r>
                  <a:rPr lang="ru-RU" dirty="0" err="1">
                    <a:latin typeface="Times New Roman"/>
                    <a:ea typeface="Calibri"/>
                    <a:cs typeface="Times New Roman"/>
                  </a:rPr>
                  <a:t>вариограммное</a:t>
                </a:r>
                <a:r>
                  <a:rPr lang="ru-RU" dirty="0">
                    <a:latin typeface="Times New Roman"/>
                    <a:ea typeface="Calibri"/>
                    <a:cs typeface="Times New Roman"/>
                  </a:rPr>
                  <a:t> облако. </a:t>
                </a:r>
                <a:r>
                  <a:rPr lang="ru-RU" dirty="0" err="1">
                    <a:latin typeface="Times New Roman"/>
                    <a:ea typeface="Calibri"/>
                    <a:cs typeface="Times New Roman"/>
                  </a:rPr>
                  <a:t>Вариограммное</a:t>
                </a:r>
                <a:r>
                  <a:rPr lang="ru-RU" dirty="0">
                    <a:latin typeface="Times New Roman"/>
                    <a:ea typeface="Calibri"/>
                    <a:cs typeface="Times New Roman"/>
                  </a:rPr>
                  <a:t> облако можно рассчитать для всех возможных пар данных, что позволяет построить </a:t>
                </a:r>
                <a:r>
                  <a:rPr lang="ru-RU" dirty="0" err="1">
                    <a:latin typeface="Times New Roman"/>
                    <a:ea typeface="Calibri"/>
                    <a:cs typeface="Times New Roman"/>
                  </a:rPr>
                  <a:t>вариаграмму</a:t>
                </a:r>
                <a:r>
                  <a:rPr lang="ru-RU" dirty="0">
                    <a:latin typeface="Times New Roman"/>
                    <a:ea typeface="Calibri"/>
                    <a:cs typeface="Times New Roman"/>
                  </a:rPr>
                  <a:t> без учета направлений. Но такой график не будет давать представление об анизотропии объекта.</a:t>
                </a:r>
                <a:endParaRPr lang="ru-RU" dirty="0">
                  <a:ea typeface="Calibri"/>
                  <a:cs typeface="Times New Roman"/>
                </a:endParaRPr>
              </a:p>
              <a:p>
                <a:pPr marL="0" indent="0" algn="just">
                  <a:lnSpc>
                    <a:spcPct val="115000"/>
                  </a:lnSpc>
                  <a:spcAft>
                    <a:spcPts val="0"/>
                  </a:spcAft>
                  <a:buNone/>
                </a:pPr>
                <a:r>
                  <a:rPr lang="ru-RU" dirty="0">
                    <a:effectLst/>
                    <a:latin typeface="Times New Roman"/>
                    <a:ea typeface="Calibri"/>
                    <a:cs typeface="Times New Roman"/>
                  </a:rPr>
                  <a:t>Для построения экспериментального </a:t>
                </a:r>
                <a:r>
                  <a:rPr lang="ru-RU" dirty="0" err="1">
                    <a:effectLst/>
                    <a:latin typeface="Times New Roman"/>
                    <a:ea typeface="Calibri"/>
                    <a:cs typeface="Times New Roman"/>
                  </a:rPr>
                  <a:t>вариограммного</a:t>
                </a:r>
                <a:r>
                  <a:rPr lang="ru-RU" dirty="0">
                    <a:effectLst/>
                    <a:latin typeface="Times New Roman"/>
                    <a:ea typeface="Calibri"/>
                    <a:cs typeface="Times New Roman"/>
                  </a:rPr>
                  <a:t> облака необходимо воспользоваться скорректированной формулой </a:t>
                </a:r>
                <a:r>
                  <a:rPr lang="ru-RU" dirty="0" err="1">
                    <a:effectLst/>
                    <a:latin typeface="Times New Roman"/>
                    <a:ea typeface="Calibri"/>
                    <a:cs typeface="Times New Roman"/>
                  </a:rPr>
                  <a:t>вариограммы</a:t>
                </a:r>
                <a:r>
                  <a:rPr lang="ru-RU" dirty="0">
                    <a:effectLst/>
                    <a:latin typeface="Times New Roman"/>
                    <a:ea typeface="Calibri"/>
                    <a:cs typeface="Times New Roman"/>
                  </a:rPr>
                  <a:t>:</a:t>
                </a:r>
                <a:endParaRPr lang="ru-RU" dirty="0">
                  <a:ea typeface="Calibri"/>
                  <a:cs typeface="Times New Roman"/>
                </a:endParaRPr>
              </a:p>
              <a:p>
                <a:pPr marL="0" indent="0" algn="ctr">
                  <a:lnSpc>
                    <a:spcPct val="115000"/>
                  </a:lnSpc>
                  <a:spcAft>
                    <a:spcPts val="0"/>
                  </a:spcAft>
                  <a:buNone/>
                </a:pPr>
                <a:r>
                  <a:rPr lang="ru-RU" dirty="0">
                    <a:effectLst/>
                    <a:latin typeface="Times New Roman"/>
                    <a:ea typeface="Calibri"/>
                    <a:cs typeface="Times New Roman"/>
                  </a:rPr>
                  <a:t> </a:t>
                </a:r>
                <a14:m>
                  <m:oMath xmlns:m="http://schemas.openxmlformats.org/officeDocument/2006/math">
                    <m:r>
                      <a:rPr lang="ru-RU" i="1">
                        <a:effectLst/>
                        <a:latin typeface="Cambria Math"/>
                        <a:ea typeface="Calibri"/>
                        <a:cs typeface="Times New Roman"/>
                      </a:rPr>
                      <m:t>𝛾</m:t>
                    </m:r>
                    <m:d>
                      <m:dPr>
                        <m:ctrlPr>
                          <a:rPr lang="ru-RU" i="1">
                            <a:effectLst/>
                            <a:latin typeface="Cambria Math"/>
                            <a:ea typeface="Calibri"/>
                            <a:cs typeface="Times New Roman"/>
                          </a:rPr>
                        </m:ctrlPr>
                      </m:dPr>
                      <m:e>
                        <m:r>
                          <a:rPr lang="ru-RU" i="1">
                            <a:effectLst/>
                            <a:latin typeface="Cambria Math"/>
                            <a:ea typeface="Calibri"/>
                            <a:cs typeface="Times New Roman"/>
                          </a:rPr>
                          <m:t>h</m:t>
                        </m:r>
                      </m:e>
                    </m:d>
                    <m:r>
                      <a:rPr lang="ru-RU" i="1">
                        <a:effectLst/>
                        <a:latin typeface="Cambria Math"/>
                        <a:ea typeface="Calibri"/>
                        <a:cs typeface="Times New Roman"/>
                      </a:rPr>
                      <m:t>′=</m:t>
                    </m:r>
                    <m:f>
                      <m:fPr>
                        <m:ctrlPr>
                          <a:rPr lang="ru-RU" i="1">
                            <a:effectLst/>
                            <a:latin typeface="Cambria Math"/>
                            <a:ea typeface="Calibri"/>
                            <a:cs typeface="Times New Roman"/>
                          </a:rPr>
                        </m:ctrlPr>
                      </m:fPr>
                      <m:num>
                        <m:sSup>
                          <m:sSupPr>
                            <m:ctrlPr>
                              <a:rPr lang="ru-RU" i="1">
                                <a:effectLst/>
                                <a:latin typeface="Cambria Math"/>
                                <a:ea typeface="Calibri"/>
                                <a:cs typeface="Times New Roman"/>
                              </a:rPr>
                            </m:ctrlPr>
                          </m:sSupPr>
                          <m:e>
                            <m:d>
                              <m:dPr>
                                <m:ctrlPr>
                                  <a:rPr lang="ru-RU" i="1">
                                    <a:effectLst/>
                                    <a:latin typeface="Cambria Math"/>
                                    <a:ea typeface="Calibri"/>
                                    <a:cs typeface="Times New Roman"/>
                                  </a:rPr>
                                </m:ctrlPr>
                              </m:dPr>
                              <m:e>
                                <m:r>
                                  <a:rPr lang="en-US" i="1">
                                    <a:effectLst/>
                                    <a:latin typeface="Cambria Math"/>
                                    <a:ea typeface="Calibri"/>
                                    <a:cs typeface="Times New Roman"/>
                                  </a:rPr>
                                  <m:t>𝑣</m:t>
                                </m:r>
                                <m:d>
                                  <m:dPr>
                                    <m:ctrlPr>
                                      <a:rPr lang="ru-RU" i="1">
                                        <a:effectLst/>
                                        <a:latin typeface="Cambria Math"/>
                                        <a:ea typeface="Calibri"/>
                                        <a:cs typeface="Times New Roman"/>
                                      </a:rPr>
                                    </m:ctrlPr>
                                  </m:dPr>
                                  <m:e>
                                    <m:sSub>
                                      <m:sSubPr>
                                        <m:ctrlPr>
                                          <a:rPr lang="ru-RU" i="1">
                                            <a:effectLst/>
                                            <a:latin typeface="Cambria Math"/>
                                            <a:ea typeface="Calibri"/>
                                            <a:cs typeface="Times New Roman"/>
                                          </a:rPr>
                                        </m:ctrlPr>
                                      </m:sSubPr>
                                      <m:e>
                                        <m:r>
                                          <a:rPr lang="en-US" i="1">
                                            <a:effectLst/>
                                            <a:latin typeface="Cambria Math"/>
                                            <a:ea typeface="Calibri"/>
                                            <a:cs typeface="Times New Roman"/>
                                          </a:rPr>
                                          <m:t>𝑥</m:t>
                                        </m:r>
                                      </m:e>
                                      <m:sub>
                                        <m:r>
                                          <a:rPr lang="en-US" i="1">
                                            <a:effectLst/>
                                            <a:latin typeface="Cambria Math"/>
                                            <a:ea typeface="Calibri"/>
                                            <a:cs typeface="Times New Roman"/>
                                          </a:rPr>
                                          <m:t>𝑖</m:t>
                                        </m:r>
                                      </m:sub>
                                    </m:sSub>
                                  </m:e>
                                </m:d>
                                <m:r>
                                  <a:rPr lang="ru-RU" i="1">
                                    <a:effectLst/>
                                    <a:latin typeface="Cambria Math"/>
                                    <a:ea typeface="Calibri"/>
                                    <a:cs typeface="Times New Roman"/>
                                  </a:rPr>
                                  <m:t>−</m:t>
                                </m:r>
                                <m:r>
                                  <a:rPr lang="en-US" i="1">
                                    <a:effectLst/>
                                    <a:latin typeface="Cambria Math"/>
                                    <a:ea typeface="Calibri"/>
                                    <a:cs typeface="Times New Roman"/>
                                  </a:rPr>
                                  <m:t>𝑣</m:t>
                                </m:r>
                                <m:d>
                                  <m:dPr>
                                    <m:ctrlPr>
                                      <a:rPr lang="ru-RU" i="1">
                                        <a:effectLst/>
                                        <a:latin typeface="Cambria Math"/>
                                        <a:ea typeface="Calibri"/>
                                        <a:cs typeface="Times New Roman"/>
                                      </a:rPr>
                                    </m:ctrlPr>
                                  </m:dPr>
                                  <m:e>
                                    <m:sSub>
                                      <m:sSubPr>
                                        <m:ctrlPr>
                                          <a:rPr lang="ru-RU" i="1">
                                            <a:effectLst/>
                                            <a:latin typeface="Cambria Math"/>
                                            <a:ea typeface="Calibri"/>
                                            <a:cs typeface="Times New Roman"/>
                                          </a:rPr>
                                        </m:ctrlPr>
                                      </m:sSubPr>
                                      <m:e>
                                        <m:r>
                                          <a:rPr lang="en-US" i="1">
                                            <a:effectLst/>
                                            <a:latin typeface="Cambria Math"/>
                                            <a:ea typeface="Calibri"/>
                                            <a:cs typeface="Times New Roman"/>
                                          </a:rPr>
                                          <m:t>𝑥</m:t>
                                        </m:r>
                                      </m:e>
                                      <m:sub>
                                        <m:r>
                                          <a:rPr lang="en-US" i="1">
                                            <a:effectLst/>
                                            <a:latin typeface="Cambria Math"/>
                                            <a:ea typeface="Calibri"/>
                                            <a:cs typeface="Times New Roman"/>
                                          </a:rPr>
                                          <m:t>𝑖</m:t>
                                        </m:r>
                                      </m:sub>
                                    </m:sSub>
                                    <m:r>
                                      <a:rPr lang="ru-RU" i="1">
                                        <a:effectLst/>
                                        <a:latin typeface="Cambria Math"/>
                                        <a:ea typeface="Calibri"/>
                                        <a:cs typeface="Times New Roman"/>
                                      </a:rPr>
                                      <m:t>+</m:t>
                                    </m:r>
                                    <m:r>
                                      <a:rPr lang="ru-RU" i="1">
                                        <a:effectLst/>
                                        <a:latin typeface="Cambria Math"/>
                                        <a:ea typeface="Calibri"/>
                                        <a:cs typeface="Times New Roman"/>
                                      </a:rPr>
                                      <m:t>h</m:t>
                                    </m:r>
                                  </m:e>
                                </m:d>
                              </m:e>
                            </m:d>
                          </m:e>
                          <m:sup>
                            <m:r>
                              <a:rPr lang="ru-RU" i="1">
                                <a:effectLst/>
                                <a:latin typeface="Cambria Math"/>
                                <a:ea typeface="Calibri"/>
                                <a:cs typeface="Times New Roman"/>
                              </a:rPr>
                              <m:t>2</m:t>
                            </m:r>
                          </m:sup>
                        </m:sSup>
                      </m:num>
                      <m:den>
                        <m:r>
                          <a:rPr lang="ru-RU" i="1">
                            <a:effectLst/>
                            <a:latin typeface="Cambria Math"/>
                            <a:ea typeface="Calibri"/>
                            <a:cs typeface="Times New Roman"/>
                          </a:rPr>
                          <m:t>2</m:t>
                        </m:r>
                      </m:den>
                    </m:f>
                    <m:r>
                      <a:rPr lang="ru-RU">
                        <a:effectLst/>
                        <a:latin typeface="Cambria Math"/>
                        <a:ea typeface="Calibri"/>
                        <a:cs typeface="Times New Roman"/>
                      </a:rPr>
                      <m:t>   </m:t>
                    </m:r>
                  </m:oMath>
                </a14:m>
                <a:r>
                  <a:rPr lang="ru-RU" dirty="0">
                    <a:effectLst/>
                    <a:latin typeface="Times New Roman"/>
                    <a:ea typeface="Calibri"/>
                    <a:cs typeface="Times New Roman"/>
                  </a:rPr>
                  <a:t>     (4)</a:t>
                </a:r>
                <a:endParaRPr lang="ru-RU" dirty="0">
                  <a:ea typeface="Calibri"/>
                  <a:cs typeface="Times New Roman"/>
                </a:endParaRPr>
              </a:p>
              <a:p>
                <a:pPr marL="0" indent="0" algn="just">
                  <a:lnSpc>
                    <a:spcPct val="115000"/>
                  </a:lnSpc>
                  <a:spcAft>
                    <a:spcPts val="0"/>
                  </a:spcAft>
                  <a:buNone/>
                </a:pPr>
                <a:r>
                  <a:rPr lang="ru-RU" dirty="0">
                    <a:effectLst/>
                    <a:latin typeface="Times New Roman"/>
                    <a:ea typeface="Calibri"/>
                    <a:cs typeface="Times New Roman"/>
                  </a:rPr>
                  <a:t> </a:t>
                </a:r>
                <a:r>
                  <a:rPr lang="ru-RU" dirty="0" smtClean="0">
                    <a:effectLst/>
                    <a:latin typeface="Times New Roman"/>
                    <a:ea typeface="Calibri"/>
                    <a:cs typeface="Times New Roman"/>
                  </a:rPr>
                  <a:t>Рассчитаем </a:t>
                </a:r>
                <a:r>
                  <a:rPr lang="ru-RU" dirty="0">
                    <a:effectLst/>
                    <a:latin typeface="Times New Roman"/>
                    <a:ea typeface="Calibri"/>
                    <a:cs typeface="Times New Roman"/>
                  </a:rPr>
                  <a:t>по данной формуле наш пример, подставив данные в формулу (4), получим следующие значение:</a:t>
                </a:r>
                <a:endParaRPr lang="ru-RU" dirty="0">
                  <a:ea typeface="Calibri"/>
                  <a:cs typeface="Times New Roman"/>
                </a:endParaRPr>
              </a:p>
              <a:p>
                <a:pPr marL="0" indent="0" algn="ctr">
                  <a:lnSpc>
                    <a:spcPct val="115000"/>
                  </a:lnSpc>
                  <a:spcAft>
                    <a:spcPts val="0"/>
                  </a:spcAft>
                  <a:buNone/>
                </a:pPr>
                <a:r>
                  <a:rPr lang="ru-RU" dirty="0">
                    <a:effectLst/>
                    <a:latin typeface="Times New Roman"/>
                    <a:ea typeface="Calibri"/>
                    <a:cs typeface="Times New Roman"/>
                  </a:rPr>
                  <a:t> </a:t>
                </a:r>
                <a14:m>
                  <m:oMath xmlns:m="http://schemas.openxmlformats.org/officeDocument/2006/math">
                    <m:r>
                      <a:rPr lang="ru-RU" i="1">
                        <a:effectLst/>
                        <a:latin typeface="Cambria Math"/>
                        <a:ea typeface="Calibri"/>
                        <a:cs typeface="Times New Roman"/>
                      </a:rPr>
                      <m:t>𝛾</m:t>
                    </m:r>
                    <m:sSup>
                      <m:sSupPr>
                        <m:ctrlPr>
                          <a:rPr lang="ru-RU" i="1">
                            <a:effectLst/>
                            <a:latin typeface="Cambria Math"/>
                            <a:ea typeface="Calibri"/>
                            <a:cs typeface="Times New Roman"/>
                          </a:rPr>
                        </m:ctrlPr>
                      </m:sSupPr>
                      <m:e>
                        <m:d>
                          <m:dPr>
                            <m:ctrlPr>
                              <a:rPr lang="ru-RU" i="1">
                                <a:effectLst/>
                                <a:latin typeface="Cambria Math"/>
                                <a:ea typeface="Calibri"/>
                                <a:cs typeface="Times New Roman"/>
                              </a:rPr>
                            </m:ctrlPr>
                          </m:dPr>
                          <m:e>
                            <m:r>
                              <a:rPr lang="ru-RU" i="1">
                                <a:effectLst/>
                                <a:latin typeface="Cambria Math"/>
                                <a:ea typeface="Calibri"/>
                                <a:cs typeface="Times New Roman"/>
                              </a:rPr>
                              <m:t>h</m:t>
                            </m:r>
                          </m:e>
                        </m:d>
                      </m:e>
                      <m:sup>
                        <m:r>
                          <a:rPr lang="ru-RU" i="1">
                            <a:effectLst/>
                            <a:latin typeface="Cambria Math"/>
                            <a:ea typeface="Calibri"/>
                            <a:cs typeface="Times New Roman"/>
                          </a:rPr>
                          <m:t>′</m:t>
                        </m:r>
                      </m:sup>
                    </m:sSup>
                    <m:r>
                      <a:rPr lang="ru-RU" i="1">
                        <a:effectLst/>
                        <a:latin typeface="Cambria Math"/>
                        <a:ea typeface="Calibri"/>
                        <a:cs typeface="Times New Roman"/>
                      </a:rPr>
                      <m:t>=</m:t>
                    </m:r>
                    <m:f>
                      <m:fPr>
                        <m:ctrlPr>
                          <a:rPr lang="ru-RU" i="1">
                            <a:effectLst/>
                            <a:latin typeface="Cambria Math"/>
                            <a:ea typeface="Calibri"/>
                            <a:cs typeface="Times New Roman"/>
                          </a:rPr>
                        </m:ctrlPr>
                      </m:fPr>
                      <m:num>
                        <m:sSup>
                          <m:sSupPr>
                            <m:ctrlPr>
                              <a:rPr lang="ru-RU" i="1">
                                <a:effectLst/>
                                <a:latin typeface="Cambria Math"/>
                                <a:ea typeface="Calibri"/>
                                <a:cs typeface="Times New Roman"/>
                              </a:rPr>
                            </m:ctrlPr>
                          </m:sSupPr>
                          <m:e>
                            <m:d>
                              <m:dPr>
                                <m:ctrlPr>
                                  <a:rPr lang="ru-RU" i="1">
                                    <a:effectLst/>
                                    <a:latin typeface="Cambria Math"/>
                                    <a:ea typeface="Calibri"/>
                                    <a:cs typeface="Times New Roman"/>
                                  </a:rPr>
                                </m:ctrlPr>
                              </m:dPr>
                              <m:e>
                                <m:r>
                                  <a:rPr lang="en-US" i="1">
                                    <a:effectLst/>
                                    <a:latin typeface="Cambria Math"/>
                                    <a:ea typeface="Calibri"/>
                                    <a:cs typeface="Times New Roman"/>
                                  </a:rPr>
                                  <m:t>23,5</m:t>
                                </m:r>
                                <m:r>
                                  <a:rPr lang="ru-RU" i="1">
                                    <a:effectLst/>
                                    <a:latin typeface="Cambria Math"/>
                                    <a:ea typeface="Calibri"/>
                                    <a:cs typeface="Times New Roman"/>
                                  </a:rPr>
                                  <m:t>−</m:t>
                                </m:r>
                                <m:r>
                                  <a:rPr lang="en-US" i="1">
                                    <a:effectLst/>
                                    <a:latin typeface="Cambria Math"/>
                                    <a:ea typeface="Calibri"/>
                                    <a:cs typeface="Times New Roman"/>
                                  </a:rPr>
                                  <m:t>15,4</m:t>
                                </m:r>
                              </m:e>
                            </m:d>
                          </m:e>
                          <m:sup>
                            <m:r>
                              <a:rPr lang="ru-RU" i="1">
                                <a:effectLst/>
                                <a:latin typeface="Cambria Math"/>
                                <a:ea typeface="Calibri"/>
                                <a:cs typeface="Times New Roman"/>
                              </a:rPr>
                              <m:t>2</m:t>
                            </m:r>
                          </m:sup>
                        </m:sSup>
                      </m:num>
                      <m:den>
                        <m:r>
                          <a:rPr lang="ru-RU" i="1">
                            <a:effectLst/>
                            <a:latin typeface="Cambria Math"/>
                            <a:ea typeface="Calibri"/>
                            <a:cs typeface="Times New Roman"/>
                          </a:rPr>
                          <m:t>2</m:t>
                        </m:r>
                      </m:den>
                    </m:f>
                    <m:r>
                      <a:rPr lang="ru-RU">
                        <a:effectLst/>
                        <a:latin typeface="Cambria Math"/>
                        <a:ea typeface="Calibri"/>
                        <a:cs typeface="Times New Roman"/>
                      </a:rPr>
                      <m:t>=  32,802</m:t>
                    </m:r>
                  </m:oMath>
                </a14:m>
                <a:endParaRPr lang="ru-RU" dirty="0">
                  <a:ea typeface="Calibri"/>
                  <a:cs typeface="Times New Roman"/>
                </a:endParaRPr>
              </a:p>
              <a:p>
                <a:pPr marL="0" indent="0" algn="just">
                  <a:lnSpc>
                    <a:spcPct val="115000"/>
                  </a:lnSpc>
                  <a:spcAft>
                    <a:spcPts val="0"/>
                  </a:spcAft>
                  <a:buNone/>
                </a:pPr>
                <a:r>
                  <a:rPr lang="ru-RU" dirty="0">
                    <a:effectLst/>
                    <a:latin typeface="Times New Roman"/>
                    <a:ea typeface="Calibri"/>
                    <a:cs typeface="Times New Roman"/>
                  </a:rPr>
                  <a:t>Для формирования классической </a:t>
                </a:r>
                <a:r>
                  <a:rPr lang="ru-RU" dirty="0" err="1">
                    <a:effectLst/>
                    <a:latin typeface="Times New Roman"/>
                    <a:ea typeface="Calibri"/>
                    <a:cs typeface="Times New Roman"/>
                  </a:rPr>
                  <a:t>вариограммы</a:t>
                </a:r>
                <a:r>
                  <a:rPr lang="ru-RU" dirty="0">
                    <a:effectLst/>
                    <a:latin typeface="Times New Roman"/>
                    <a:ea typeface="Calibri"/>
                    <a:cs typeface="Times New Roman"/>
                  </a:rPr>
                  <a:t> можно воспользоваться скользящим средним окном, который позволит из </a:t>
                </a:r>
                <a:r>
                  <a:rPr lang="ru-RU" dirty="0" err="1">
                    <a:effectLst/>
                    <a:latin typeface="Times New Roman"/>
                    <a:ea typeface="Calibri"/>
                    <a:cs typeface="Times New Roman"/>
                  </a:rPr>
                  <a:t>вариограммного</a:t>
                </a:r>
                <a:r>
                  <a:rPr lang="ru-RU" dirty="0">
                    <a:effectLst/>
                    <a:latin typeface="Times New Roman"/>
                    <a:ea typeface="Calibri"/>
                    <a:cs typeface="Times New Roman"/>
                  </a:rPr>
                  <a:t> облака получить кривую. Если сформулировать формулу для такого сглаживания, то она примет вид:</a:t>
                </a:r>
                <a:endParaRPr lang="ru-RU" dirty="0">
                  <a:ea typeface="Calibri"/>
                  <a:cs typeface="Times New Roman"/>
                </a:endParaRPr>
              </a:p>
              <a:p>
                <a:pPr marL="0" indent="0" algn="ctr">
                  <a:lnSpc>
                    <a:spcPct val="115000"/>
                  </a:lnSpc>
                  <a:spcAft>
                    <a:spcPts val="0"/>
                  </a:spcAft>
                  <a:buNone/>
                </a:pPr>
                <a:r>
                  <a:rPr lang="ru-RU" dirty="0">
                    <a:effectLst/>
                    <a:latin typeface="Times New Roman"/>
                    <a:ea typeface="Calibri"/>
                    <a:cs typeface="Times New Roman"/>
                  </a:rPr>
                  <a:t> </a:t>
                </a:r>
                <a14:m>
                  <m:oMath xmlns:m="http://schemas.openxmlformats.org/officeDocument/2006/math">
                    <m:r>
                      <a:rPr lang="ru-RU" sz="3600" i="1">
                        <a:effectLst/>
                        <a:latin typeface="Cambria Math"/>
                        <a:ea typeface="Calibri"/>
                        <a:cs typeface="Times New Roman"/>
                      </a:rPr>
                      <m:t>𝛾</m:t>
                    </m:r>
                    <m:d>
                      <m:dPr>
                        <m:ctrlPr>
                          <a:rPr lang="ru-RU" sz="3600" i="1">
                            <a:effectLst/>
                            <a:latin typeface="Cambria Math"/>
                            <a:ea typeface="Calibri"/>
                            <a:cs typeface="Times New Roman"/>
                          </a:rPr>
                        </m:ctrlPr>
                      </m:dPr>
                      <m:e>
                        <m:r>
                          <a:rPr lang="ru-RU" sz="3600" i="1">
                            <a:effectLst/>
                            <a:latin typeface="Cambria Math"/>
                            <a:ea typeface="Calibri"/>
                            <a:cs typeface="Times New Roman"/>
                          </a:rPr>
                          <m:t>h</m:t>
                        </m:r>
                      </m:e>
                    </m:d>
                    <m:r>
                      <a:rPr lang="ru-RU" sz="3600" i="1">
                        <a:effectLst/>
                        <a:latin typeface="Cambria Math"/>
                        <a:ea typeface="Calibri"/>
                        <a:cs typeface="Times New Roman"/>
                      </a:rPr>
                      <m:t>=</m:t>
                    </m:r>
                    <m:f>
                      <m:fPr>
                        <m:ctrlPr>
                          <a:rPr lang="ru-RU" sz="3600" i="1">
                            <a:effectLst/>
                            <a:latin typeface="Cambria Math"/>
                            <a:ea typeface="Calibri"/>
                            <a:cs typeface="Times New Roman"/>
                          </a:rPr>
                        </m:ctrlPr>
                      </m:fPr>
                      <m:num>
                        <m:nary>
                          <m:naryPr>
                            <m:chr m:val="∑"/>
                            <m:limLoc m:val="undOvr"/>
                            <m:ctrlPr>
                              <a:rPr lang="ru-RU" sz="3600" i="1">
                                <a:effectLst/>
                                <a:latin typeface="Cambria Math"/>
                                <a:ea typeface="Calibri"/>
                                <a:cs typeface="Times New Roman"/>
                              </a:rPr>
                            </m:ctrlPr>
                          </m:naryPr>
                          <m:sub>
                            <m:r>
                              <a:rPr lang="en-US" sz="3600" i="1">
                                <a:effectLst/>
                                <a:latin typeface="Cambria Math"/>
                                <a:ea typeface="Calibri"/>
                                <a:cs typeface="Times New Roman"/>
                              </a:rPr>
                              <m:t>𝑖</m:t>
                            </m:r>
                            <m:r>
                              <a:rPr lang="ru-RU" sz="3600" i="1">
                                <a:effectLst/>
                                <a:latin typeface="Cambria Math"/>
                                <a:ea typeface="Calibri"/>
                                <a:cs typeface="Times New Roman"/>
                              </a:rPr>
                              <m:t>=1</m:t>
                            </m:r>
                          </m:sub>
                          <m:sup>
                            <m:r>
                              <a:rPr lang="en-US" sz="3600" i="1">
                                <a:effectLst/>
                                <a:latin typeface="Cambria Math"/>
                                <a:ea typeface="Calibri"/>
                                <a:cs typeface="Times New Roman"/>
                              </a:rPr>
                              <m:t>𝑁</m:t>
                            </m:r>
                            <m:d>
                              <m:dPr>
                                <m:ctrlPr>
                                  <a:rPr lang="ru-RU" sz="3600" i="1">
                                    <a:effectLst/>
                                    <a:latin typeface="Cambria Math"/>
                                    <a:ea typeface="Calibri"/>
                                    <a:cs typeface="Times New Roman"/>
                                  </a:rPr>
                                </m:ctrlPr>
                              </m:dPr>
                              <m:e>
                                <m:r>
                                  <a:rPr lang="ru-RU" sz="3600" i="1">
                                    <a:effectLst/>
                                    <a:latin typeface="Cambria Math"/>
                                    <a:ea typeface="Calibri"/>
                                    <a:cs typeface="Times New Roman"/>
                                  </a:rPr>
                                  <m:t>h</m:t>
                                </m:r>
                              </m:e>
                            </m:d>
                          </m:sup>
                          <m:e>
                            <m:r>
                              <a:rPr lang="ru-RU" sz="3600" i="1">
                                <a:effectLst/>
                                <a:latin typeface="Cambria Math"/>
                                <a:ea typeface="Calibri"/>
                                <a:cs typeface="Times New Roman"/>
                              </a:rPr>
                              <m:t>𝛾</m:t>
                            </m:r>
                            <m:d>
                              <m:dPr>
                                <m:ctrlPr>
                                  <a:rPr lang="ru-RU" sz="3600" i="1">
                                    <a:effectLst/>
                                    <a:latin typeface="Cambria Math"/>
                                    <a:ea typeface="Calibri"/>
                                    <a:cs typeface="Times New Roman"/>
                                  </a:rPr>
                                </m:ctrlPr>
                              </m:dPr>
                              <m:e>
                                <m:r>
                                  <a:rPr lang="ru-RU" sz="3600" i="1">
                                    <a:effectLst/>
                                    <a:latin typeface="Cambria Math"/>
                                    <a:ea typeface="Calibri"/>
                                    <a:cs typeface="Times New Roman"/>
                                  </a:rPr>
                                  <m:t>h</m:t>
                                </m:r>
                              </m:e>
                            </m:d>
                            <m:r>
                              <a:rPr lang="ru-RU" sz="3600" i="1">
                                <a:effectLst/>
                                <a:latin typeface="Cambria Math"/>
                                <a:ea typeface="Calibri"/>
                                <a:cs typeface="Times New Roman"/>
                              </a:rPr>
                              <m:t>′</m:t>
                            </m:r>
                          </m:e>
                        </m:nary>
                      </m:num>
                      <m:den>
                        <m:r>
                          <a:rPr lang="en-US" sz="3600" i="1">
                            <a:effectLst/>
                            <a:latin typeface="Cambria Math"/>
                            <a:ea typeface="Calibri"/>
                            <a:cs typeface="Times New Roman"/>
                          </a:rPr>
                          <m:t>𝑁</m:t>
                        </m:r>
                        <m:d>
                          <m:dPr>
                            <m:ctrlPr>
                              <a:rPr lang="ru-RU" sz="3600" i="1">
                                <a:effectLst/>
                                <a:latin typeface="Cambria Math"/>
                                <a:ea typeface="Calibri"/>
                                <a:cs typeface="Times New Roman"/>
                              </a:rPr>
                            </m:ctrlPr>
                          </m:dPr>
                          <m:e>
                            <m:r>
                              <a:rPr lang="ru-RU" sz="3600" i="1">
                                <a:effectLst/>
                                <a:latin typeface="Cambria Math"/>
                                <a:ea typeface="Calibri"/>
                                <a:cs typeface="Times New Roman"/>
                              </a:rPr>
                              <m:t>h</m:t>
                            </m:r>
                          </m:e>
                        </m:d>
                      </m:den>
                    </m:f>
                  </m:oMath>
                </a14:m>
                <a:r>
                  <a:rPr lang="ru-RU" sz="3600" i="1" dirty="0">
                    <a:effectLst/>
                    <a:latin typeface="Times New Roman"/>
                    <a:ea typeface="Calibri"/>
                    <a:cs typeface="Times New Roman"/>
                  </a:rPr>
                  <a:t>           </a:t>
                </a:r>
                <a:r>
                  <a:rPr lang="ru-RU" sz="3600" dirty="0">
                    <a:effectLst/>
                    <a:latin typeface="Times New Roman"/>
                    <a:ea typeface="Calibri"/>
                    <a:cs typeface="Times New Roman"/>
                  </a:rPr>
                  <a:t>(5</a:t>
                </a:r>
                <a:r>
                  <a:rPr lang="ru-RU" sz="3600" dirty="0" smtClean="0">
                    <a:effectLst/>
                    <a:latin typeface="Times New Roman"/>
                    <a:ea typeface="Calibri"/>
                    <a:cs typeface="Times New Roman"/>
                  </a:rPr>
                  <a:t>)</a:t>
                </a:r>
              </a:p>
              <a:p>
                <a:pPr marL="0" indent="0" algn="just">
                  <a:lnSpc>
                    <a:spcPct val="115000"/>
                  </a:lnSpc>
                  <a:spcAft>
                    <a:spcPts val="0"/>
                  </a:spcAft>
                  <a:buNone/>
                </a:pPr>
                <a:r>
                  <a:rPr lang="ru-RU" dirty="0">
                    <a:latin typeface="Times New Roman"/>
                    <a:ea typeface="Calibri"/>
                    <a:cs typeface="Times New Roman"/>
                  </a:rPr>
                  <a:t>Если в формулу (5) подставить данные из формулы (4), то получится формула (1). Основным эффектом разделения формулы (1) на составляющие является упрощения процедуры создания </a:t>
                </a:r>
                <a:r>
                  <a:rPr lang="ru-RU" dirty="0" err="1">
                    <a:latin typeface="Times New Roman"/>
                    <a:ea typeface="Calibri"/>
                    <a:cs typeface="Times New Roman"/>
                  </a:rPr>
                  <a:t>вариограммы</a:t>
                </a:r>
                <a:r>
                  <a:rPr lang="ru-RU" dirty="0">
                    <a:latin typeface="Times New Roman"/>
                    <a:ea typeface="Calibri"/>
                    <a:cs typeface="Times New Roman"/>
                  </a:rPr>
                  <a:t>, так как решить обратную геодезическую задачу и потом сгладить скользящим средним окном, менее трудоемко, чем построить классическую </a:t>
                </a:r>
                <a:r>
                  <a:rPr lang="ru-RU" dirty="0" err="1">
                    <a:latin typeface="Times New Roman"/>
                    <a:ea typeface="Calibri"/>
                    <a:cs typeface="Times New Roman"/>
                  </a:rPr>
                  <a:t>вариограмму</a:t>
                </a:r>
                <a:r>
                  <a:rPr lang="ru-RU" dirty="0">
                    <a:latin typeface="Times New Roman"/>
                    <a:ea typeface="Calibri"/>
                    <a:cs typeface="Times New Roman"/>
                  </a:rPr>
                  <a:t> путем выбора пар данных на определенном расстоянии в нужно направлении.</a:t>
                </a:r>
                <a:endParaRPr lang="ru-RU" dirty="0">
                  <a:ea typeface="Calibri"/>
                  <a:cs typeface="Times New Roman"/>
                </a:endParaRPr>
              </a:p>
              <a:p>
                <a:pPr marL="0" indent="0" algn="just">
                  <a:lnSpc>
                    <a:spcPct val="115000"/>
                  </a:lnSpc>
                  <a:spcAft>
                    <a:spcPts val="0"/>
                  </a:spcAft>
                  <a:buNone/>
                </a:pPr>
                <a:endParaRPr lang="ru-RU" dirty="0">
                  <a:ea typeface="Calibri"/>
                  <a:cs typeface="Times New Roman"/>
                </a:endParaRPr>
              </a:p>
              <a:p>
                <a:pPr marL="0" indent="0">
                  <a:buNone/>
                </a:pPr>
                <a:endParaRPr lang="ru-RU" dirty="0"/>
              </a:p>
            </p:txBody>
          </p:sp>
        </mc:Choice>
        <mc:Fallback>
          <p:sp>
            <p:nvSpPr>
              <p:cNvPr id="3" name="Объект 2"/>
              <p:cNvSpPr>
                <a:spLocks noGrp="1" noRot="1" noChangeAspect="1" noMove="1" noResize="1" noEditPoints="1" noAdjustHandles="1" noChangeArrowheads="1" noChangeShapeType="1" noTextEdit="1"/>
              </p:cNvSpPr>
              <p:nvPr>
                <p:ph idx="1"/>
              </p:nvPr>
            </p:nvSpPr>
            <p:spPr>
              <a:xfrm>
                <a:off x="28324" y="24287"/>
                <a:ext cx="9008172" cy="6717081"/>
              </a:xfrm>
              <a:blipFill rotWithShape="1">
                <a:blip r:embed="rId2"/>
                <a:stretch>
                  <a:fillRect l="-609" t="-635" r="-609"/>
                </a:stretch>
              </a:blipFill>
            </p:spPr>
            <p:txBody>
              <a:bodyPr/>
              <a:lstStyle/>
              <a:p>
                <a:r>
                  <a:rPr lang="ru-RU">
                    <a:noFill/>
                  </a:rPr>
                  <a:t> </a:t>
                </a:r>
              </a:p>
            </p:txBody>
          </p:sp>
        </mc:Fallback>
      </mc:AlternateContent>
    </p:spTree>
    <p:extLst>
      <p:ext uri="{BB962C8B-B14F-4D97-AF65-F5344CB8AC3E}">
        <p14:creationId xmlns:p14="http://schemas.microsoft.com/office/powerpoint/2010/main" val="3062180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07504" y="28098"/>
            <a:ext cx="2592288" cy="6641262"/>
          </a:xfrm>
        </p:spPr>
        <p:txBody>
          <a:bodyPr>
            <a:normAutofit fontScale="55000" lnSpcReduction="20000"/>
          </a:bodyPr>
          <a:lstStyle/>
          <a:p>
            <a:pPr marL="0" indent="0" algn="just">
              <a:lnSpc>
                <a:spcPct val="115000"/>
              </a:lnSpc>
              <a:spcAft>
                <a:spcPts val="0"/>
              </a:spcAft>
              <a:buNone/>
            </a:pPr>
            <a:r>
              <a:rPr lang="ru-RU" b="1" dirty="0">
                <a:latin typeface="Times New Roman"/>
                <a:ea typeface="Calibri"/>
                <a:cs typeface="Times New Roman"/>
              </a:rPr>
              <a:t>Результаты</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Использование данного способа построения </a:t>
            </a:r>
            <a:r>
              <a:rPr lang="ru-RU" dirty="0" err="1">
                <a:latin typeface="Times New Roman"/>
                <a:ea typeface="Calibri"/>
                <a:cs typeface="Times New Roman"/>
              </a:rPr>
              <a:t>эксперементальной</a:t>
            </a:r>
            <a:r>
              <a:rPr lang="ru-RU" dirty="0">
                <a:latin typeface="Times New Roman"/>
                <a:ea typeface="Calibri"/>
                <a:cs typeface="Times New Roman"/>
              </a:rPr>
              <a:t> </a:t>
            </a:r>
            <a:r>
              <a:rPr lang="ru-RU" dirty="0" err="1">
                <a:latin typeface="Times New Roman"/>
                <a:ea typeface="Calibri"/>
                <a:cs typeface="Times New Roman"/>
              </a:rPr>
              <a:t>вариограммы</a:t>
            </a:r>
            <a:r>
              <a:rPr lang="ru-RU" dirty="0">
                <a:latin typeface="Times New Roman"/>
                <a:ea typeface="Calibri"/>
                <a:cs typeface="Times New Roman"/>
              </a:rPr>
              <a:t> было продемонстрированно в результате проведения данного исследования. На основании смоделированных данных были проведены расчеты различного типа. </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Рис. 4. План точек изысканий </a:t>
            </a:r>
            <a:r>
              <a:rPr lang="ru-RU" dirty="0" smtClean="0">
                <a:latin typeface="Times New Roman"/>
                <a:ea typeface="Calibri"/>
                <a:cs typeface="Times New Roman"/>
              </a:rPr>
              <a:t>на экспериментальной площадке (координаты </a:t>
            </a:r>
            <a:r>
              <a:rPr lang="ru-RU" dirty="0">
                <a:latin typeface="Times New Roman"/>
                <a:ea typeface="Calibri"/>
                <a:cs typeface="Times New Roman"/>
              </a:rPr>
              <a:t>условные), подписаны номера точек и исследуемый показатель</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 </a:t>
            </a:r>
            <a:endParaRPr lang="ru-RU" dirty="0">
              <a:ea typeface="Calibri"/>
              <a:cs typeface="Times New Roman"/>
            </a:endParaRPr>
          </a:p>
        </p:txBody>
      </p:sp>
      <p:pic>
        <p:nvPicPr>
          <p:cNvPr id="4" name="Рисунок 3" descr="C:\Users\vital\AppData\Local\Microsoft\Windows\INetCache\Content.Word\план2.jpg"/>
          <p:cNvPicPr/>
          <p:nvPr/>
        </p:nvPicPr>
        <p:blipFill>
          <a:blip r:embed="rId2" cstate="print">
            <a:extLst>
              <a:ext uri="{28A0092B-C50C-407E-A947-70E740481C1C}">
                <a14:useLocalDpi xmlns:a14="http://schemas.microsoft.com/office/drawing/2010/main" val="0"/>
              </a:ext>
            </a:extLst>
          </a:blip>
          <a:srcRect l="2174" r="19003"/>
          <a:stretch>
            <a:fillRect/>
          </a:stretch>
        </p:blipFill>
        <p:spPr bwMode="auto">
          <a:xfrm>
            <a:off x="2843808" y="116632"/>
            <a:ext cx="6195814" cy="5193526"/>
          </a:xfrm>
          <a:prstGeom prst="rect">
            <a:avLst/>
          </a:prstGeom>
          <a:noFill/>
          <a:ln>
            <a:noFill/>
          </a:ln>
        </p:spPr>
      </p:pic>
      <p:sp>
        <p:nvSpPr>
          <p:cNvPr id="5" name="Прямоугольник 4"/>
          <p:cNvSpPr/>
          <p:nvPr/>
        </p:nvSpPr>
        <p:spPr>
          <a:xfrm>
            <a:off x="2286000" y="5324875"/>
            <a:ext cx="6753622" cy="1477328"/>
          </a:xfrm>
          <a:prstGeom prst="rect">
            <a:avLst/>
          </a:prstGeom>
        </p:spPr>
        <p:txBody>
          <a:bodyPr wrap="square">
            <a:spAutoFit/>
          </a:bodyPr>
          <a:lstStyle/>
          <a:p>
            <a:r>
              <a:rPr lang="ru-RU" dirty="0">
                <a:latin typeface="Times New Roman"/>
                <a:ea typeface="Calibri"/>
              </a:rPr>
              <a:t>На рисунке 4 изображен план, где нанесены точки изыскательских работ на </a:t>
            </a:r>
            <a:r>
              <a:rPr lang="ru-RU" dirty="0" smtClean="0">
                <a:latin typeface="Times New Roman"/>
                <a:ea typeface="Calibri"/>
              </a:rPr>
              <a:t>площадке</a:t>
            </a:r>
            <a:r>
              <a:rPr lang="ru-RU" dirty="0">
                <a:latin typeface="Times New Roman"/>
                <a:ea typeface="Calibri"/>
              </a:rPr>
              <a:t>. По результатам исследований были получены данные геологического параметра. Для определения наличия пространственной связи и характеристики параметра произведем расчет </a:t>
            </a:r>
            <a:r>
              <a:rPr lang="ru-RU" dirty="0" err="1">
                <a:latin typeface="Times New Roman"/>
                <a:ea typeface="Calibri"/>
              </a:rPr>
              <a:t>вариограммы</a:t>
            </a:r>
            <a:r>
              <a:rPr lang="ru-RU" dirty="0">
                <a:latin typeface="Times New Roman"/>
                <a:ea typeface="Calibri"/>
              </a:rPr>
              <a:t>. </a:t>
            </a:r>
            <a:endParaRPr lang="ru-RU" dirty="0"/>
          </a:p>
        </p:txBody>
      </p:sp>
    </p:spTree>
    <p:extLst>
      <p:ext uri="{BB962C8B-B14F-4D97-AF65-F5344CB8AC3E}">
        <p14:creationId xmlns:p14="http://schemas.microsoft.com/office/powerpoint/2010/main" val="2524794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6633"/>
            <a:ext cx="8784976" cy="3672408"/>
          </a:xfrm>
        </p:spPr>
        <p:txBody>
          <a:bodyPr>
            <a:normAutofit fontScale="55000" lnSpcReduction="20000"/>
          </a:bodyPr>
          <a:lstStyle/>
          <a:p>
            <a:pPr marL="0" indent="0" algn="just">
              <a:lnSpc>
                <a:spcPct val="115000"/>
              </a:lnSpc>
              <a:spcAft>
                <a:spcPts val="0"/>
              </a:spcAft>
              <a:buNone/>
            </a:pPr>
            <a:r>
              <a:rPr lang="ru-RU" dirty="0">
                <a:latin typeface="Times New Roman"/>
                <a:ea typeface="Calibri"/>
                <a:cs typeface="Times New Roman"/>
              </a:rPr>
              <a:t>На основе исходных данных с помощью формул (2), (3) и (4), был произведен расчет экспериментальной </a:t>
            </a:r>
            <a:r>
              <a:rPr lang="ru-RU" dirty="0" err="1">
                <a:latin typeface="Times New Roman"/>
                <a:ea typeface="Calibri"/>
                <a:cs typeface="Times New Roman"/>
              </a:rPr>
              <a:t>вариограммы</a:t>
            </a:r>
            <a:r>
              <a:rPr lang="ru-RU" dirty="0">
                <a:latin typeface="Times New Roman"/>
                <a:ea typeface="Calibri"/>
                <a:cs typeface="Times New Roman"/>
              </a:rPr>
              <a:t>. </a:t>
            </a:r>
            <a:r>
              <a:rPr lang="ru-RU" dirty="0" err="1">
                <a:latin typeface="Times New Roman"/>
                <a:ea typeface="Calibri"/>
                <a:cs typeface="Times New Roman"/>
              </a:rPr>
              <a:t>Вариограммное</a:t>
            </a:r>
            <a:r>
              <a:rPr lang="ru-RU" dirty="0">
                <a:latin typeface="Times New Roman"/>
                <a:ea typeface="Calibri"/>
                <a:cs typeface="Times New Roman"/>
              </a:rPr>
              <a:t> облако представлено на рисунке 5. Из рисунка видно, что существует определенная зависимость параметра </a:t>
            </a:r>
            <a:r>
              <a:rPr lang="ru-RU" dirty="0" err="1">
                <a:latin typeface="Times New Roman"/>
                <a:ea typeface="Calibri"/>
                <a:cs typeface="Times New Roman"/>
              </a:rPr>
              <a:t>полувариограммы</a:t>
            </a:r>
            <a:r>
              <a:rPr lang="ru-RU" dirty="0">
                <a:latin typeface="Times New Roman"/>
                <a:ea typeface="Calibri"/>
                <a:cs typeface="Times New Roman"/>
              </a:rPr>
              <a:t> и расстояния между двумя точками. Но так как этих 400 точек размывают общую картину, необходимо провести фильтрацию данных. Для этого был проведен анализ с помощью серии сглаживаний с использованием скользящего среднего. Использовался подход, когда принималось определенное число значений попадающий в окно, а шаг смещения окна был равен его размеру. Вычислялись среднее значение </a:t>
            </a:r>
            <a:r>
              <a:rPr lang="ru-RU" dirty="0" err="1">
                <a:latin typeface="Times New Roman"/>
                <a:ea typeface="Calibri"/>
                <a:cs typeface="Times New Roman"/>
              </a:rPr>
              <a:t>полувариограммы</a:t>
            </a:r>
            <a:r>
              <a:rPr lang="ru-RU" dirty="0">
                <a:latin typeface="Times New Roman"/>
                <a:ea typeface="Calibri"/>
                <a:cs typeface="Times New Roman"/>
              </a:rPr>
              <a:t> в окне и среднее </a:t>
            </a:r>
            <a:r>
              <a:rPr lang="en-US" dirty="0">
                <a:latin typeface="Times New Roman"/>
                <a:ea typeface="Calibri"/>
                <a:cs typeface="Times New Roman"/>
              </a:rPr>
              <a:t>h</a:t>
            </a:r>
            <a:r>
              <a:rPr lang="ru-RU" dirty="0">
                <a:latin typeface="Times New Roman"/>
                <a:ea typeface="Calibri"/>
                <a:cs typeface="Times New Roman"/>
              </a:rPr>
              <a:t>. </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 </a:t>
            </a:r>
            <a:r>
              <a:rPr lang="ru-RU" dirty="0" smtClean="0">
                <a:latin typeface="Times New Roman"/>
                <a:ea typeface="Calibri"/>
                <a:cs typeface="Times New Roman"/>
              </a:rPr>
              <a:t>По </a:t>
            </a:r>
            <a:r>
              <a:rPr lang="ru-RU" dirty="0">
                <a:latin typeface="Times New Roman"/>
                <a:ea typeface="Calibri"/>
                <a:cs typeface="Times New Roman"/>
              </a:rPr>
              <a:t>результатам сглаживания скользящим окном выявилось, что с окно малого размера (5-9) не позволяет выявить существующие закономерности, а окно большого размера (19 и более), сглаживает наиболее важные параметры </a:t>
            </a:r>
            <a:r>
              <a:rPr lang="ru-RU" dirty="0" err="1">
                <a:latin typeface="Times New Roman"/>
                <a:ea typeface="Calibri"/>
                <a:cs typeface="Times New Roman"/>
              </a:rPr>
              <a:t>вариограммы</a:t>
            </a:r>
            <a:r>
              <a:rPr lang="ru-RU" dirty="0">
                <a:latin typeface="Times New Roman"/>
                <a:ea typeface="Calibri"/>
                <a:cs typeface="Times New Roman"/>
              </a:rPr>
              <a:t>. На рис. </a:t>
            </a:r>
            <a:r>
              <a:rPr lang="ru-RU" dirty="0" smtClean="0">
                <a:latin typeface="Times New Roman"/>
                <a:ea typeface="Calibri"/>
                <a:cs typeface="Times New Roman"/>
              </a:rPr>
              <a:t>6. </a:t>
            </a:r>
            <a:r>
              <a:rPr lang="ru-RU" dirty="0">
                <a:latin typeface="Times New Roman"/>
                <a:ea typeface="Calibri"/>
                <a:cs typeface="Times New Roman"/>
              </a:rPr>
              <a:t>приведены несколько сглаженных </a:t>
            </a:r>
            <a:r>
              <a:rPr lang="ru-RU" dirty="0" err="1">
                <a:latin typeface="Times New Roman"/>
                <a:ea typeface="Calibri"/>
                <a:cs typeface="Times New Roman"/>
              </a:rPr>
              <a:t>вариограмм</a:t>
            </a:r>
            <a:r>
              <a:rPr lang="ru-RU" dirty="0" smtClean="0">
                <a:latin typeface="Times New Roman"/>
                <a:ea typeface="Calibri"/>
                <a:cs typeface="Times New Roman"/>
              </a:rPr>
              <a:t>.</a:t>
            </a:r>
            <a:endParaRPr lang="ru-RU" dirty="0">
              <a:ea typeface="Calibri"/>
              <a:cs typeface="Times New Roman"/>
            </a:endParaRPr>
          </a:p>
        </p:txBody>
      </p:sp>
      <p:pic>
        <p:nvPicPr>
          <p:cNvPr id="4" name="Рисунок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202" y="3659366"/>
            <a:ext cx="5687060" cy="3038475"/>
          </a:xfrm>
          <a:prstGeom prst="rect">
            <a:avLst/>
          </a:prstGeom>
          <a:noFill/>
        </p:spPr>
      </p:pic>
      <p:sp>
        <p:nvSpPr>
          <p:cNvPr id="5" name="Прямоугольник 4"/>
          <p:cNvSpPr/>
          <p:nvPr/>
        </p:nvSpPr>
        <p:spPr>
          <a:xfrm>
            <a:off x="6084168" y="4813888"/>
            <a:ext cx="2952328" cy="729430"/>
          </a:xfrm>
          <a:prstGeom prst="rect">
            <a:avLst/>
          </a:prstGeom>
        </p:spPr>
        <p:txBody>
          <a:bodyPr wrap="square">
            <a:spAutoFit/>
          </a:bodyPr>
          <a:lstStyle/>
          <a:p>
            <a:pPr algn="just">
              <a:lnSpc>
                <a:spcPct val="115000"/>
              </a:lnSpc>
              <a:spcAft>
                <a:spcPts val="0"/>
              </a:spcAft>
            </a:pPr>
            <a:r>
              <a:rPr lang="ru-RU" dirty="0">
                <a:latin typeface="Times New Roman"/>
                <a:ea typeface="Calibri"/>
                <a:cs typeface="Times New Roman"/>
              </a:rPr>
              <a:t>Рис. 5. Экспериментальная </a:t>
            </a:r>
            <a:r>
              <a:rPr lang="ru-RU" dirty="0" err="1">
                <a:latin typeface="Times New Roman"/>
                <a:ea typeface="Calibri"/>
                <a:cs typeface="Times New Roman"/>
              </a:rPr>
              <a:t>вариограмма</a:t>
            </a:r>
            <a:r>
              <a:rPr lang="ru-RU" dirty="0">
                <a:latin typeface="Times New Roman"/>
                <a:ea typeface="Calibri"/>
                <a:cs typeface="Times New Roman"/>
              </a:rPr>
              <a:t>.</a:t>
            </a:r>
            <a:endParaRPr lang="ru-RU" dirty="0">
              <a:ea typeface="Calibri"/>
              <a:cs typeface="Times New Roman"/>
            </a:endParaRPr>
          </a:p>
        </p:txBody>
      </p:sp>
    </p:spTree>
    <p:extLst>
      <p:ext uri="{BB962C8B-B14F-4D97-AF65-F5344CB8AC3E}">
        <p14:creationId xmlns:p14="http://schemas.microsoft.com/office/powerpoint/2010/main" val="1868211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3284984"/>
            <a:ext cx="8928992" cy="3445843"/>
          </a:xfrm>
        </p:spPr>
        <p:txBody>
          <a:bodyPr>
            <a:normAutofit fontScale="47500" lnSpcReduction="20000"/>
          </a:bodyPr>
          <a:lstStyle/>
          <a:p>
            <a:pPr marL="0" indent="0" algn="just">
              <a:lnSpc>
                <a:spcPct val="115000"/>
              </a:lnSpc>
              <a:spcAft>
                <a:spcPts val="0"/>
              </a:spcAft>
              <a:buNone/>
            </a:pPr>
            <a:r>
              <a:rPr lang="ru-RU" dirty="0">
                <a:latin typeface="Times New Roman"/>
                <a:ea typeface="Calibri"/>
                <a:cs typeface="Times New Roman"/>
              </a:rPr>
              <a:t> </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Рис. 6. Сглаживание экспериментальной </a:t>
            </a:r>
            <a:r>
              <a:rPr lang="ru-RU" dirty="0" err="1">
                <a:latin typeface="Times New Roman"/>
                <a:ea typeface="Calibri"/>
                <a:cs typeface="Times New Roman"/>
              </a:rPr>
              <a:t>вариограммой</a:t>
            </a:r>
            <a:r>
              <a:rPr lang="ru-RU" dirty="0">
                <a:latin typeface="Times New Roman"/>
                <a:ea typeface="Calibri"/>
                <a:cs typeface="Times New Roman"/>
              </a:rPr>
              <a:t> с различными размерами окон (шаг равен размеру окна)</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 </a:t>
            </a:r>
            <a:endParaRPr lang="ru-RU" dirty="0">
              <a:ea typeface="Calibri"/>
              <a:cs typeface="Times New Roman"/>
            </a:endParaRPr>
          </a:p>
          <a:p>
            <a:pPr marL="0" indent="0" algn="just">
              <a:lnSpc>
                <a:spcPct val="115000"/>
              </a:lnSpc>
              <a:spcAft>
                <a:spcPts val="0"/>
              </a:spcAft>
              <a:buNone/>
            </a:pPr>
            <a:r>
              <a:rPr lang="ru-RU" sz="3800" dirty="0">
                <a:latin typeface="Times New Roman"/>
                <a:ea typeface="Calibri"/>
                <a:cs typeface="Times New Roman"/>
              </a:rPr>
              <a:t>Наиболее эффективным оказалось окно сглаживание с размером 13. На основе сглаженного скользящим средним, с размером окна 13, был построен классический график </a:t>
            </a:r>
            <a:r>
              <a:rPr lang="ru-RU" sz="3800" dirty="0" err="1">
                <a:latin typeface="Times New Roman"/>
                <a:ea typeface="Calibri"/>
                <a:cs typeface="Times New Roman"/>
              </a:rPr>
              <a:t>вариограммы</a:t>
            </a:r>
            <a:r>
              <a:rPr lang="ru-RU" sz="3800" dirty="0">
                <a:latin typeface="Times New Roman"/>
                <a:ea typeface="Calibri"/>
                <a:cs typeface="Times New Roman"/>
              </a:rPr>
              <a:t> (рис. 6.). Для выявления закономерности пространственной переменной на график была нанесена аппроксимирующая логарифмическая функция. Для сравнения результатов данная линия тренда была нанесена как на рисунок 4, так и на рисунок 6. В результате можно наблюдать общую сходимость аппроксимирующей функции, что доказывает возможность сглаживание экспериментальной диаграммы данным способом. </a:t>
            </a:r>
            <a:endParaRPr lang="ru-RU" sz="3800" dirty="0">
              <a:ea typeface="Calibri"/>
              <a:cs typeface="Times New Roman"/>
            </a:endParaRPr>
          </a:p>
        </p:txBody>
      </p:sp>
      <p:pic>
        <p:nvPicPr>
          <p:cNvPr id="4" name="Рисунок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116632"/>
            <a:ext cx="8712968" cy="3312368"/>
          </a:xfrm>
          <a:prstGeom prst="rect">
            <a:avLst/>
          </a:prstGeom>
          <a:noFill/>
        </p:spPr>
      </p:pic>
    </p:spTree>
    <p:extLst>
      <p:ext uri="{BB962C8B-B14F-4D97-AF65-F5344CB8AC3E}">
        <p14:creationId xmlns:p14="http://schemas.microsoft.com/office/powerpoint/2010/main" val="4162760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87016" y="3600299"/>
            <a:ext cx="8856984" cy="3257701"/>
          </a:xfrm>
        </p:spPr>
        <p:txBody>
          <a:bodyPr>
            <a:normAutofit fontScale="47500" lnSpcReduction="20000"/>
          </a:bodyPr>
          <a:lstStyle/>
          <a:p>
            <a:pPr marL="0" indent="0" algn="just">
              <a:lnSpc>
                <a:spcPct val="115000"/>
              </a:lnSpc>
              <a:spcAft>
                <a:spcPts val="0"/>
              </a:spcAft>
              <a:buNone/>
            </a:pPr>
            <a:r>
              <a:rPr lang="ru-RU" dirty="0" smtClean="0">
                <a:latin typeface="Times New Roman"/>
                <a:ea typeface="Calibri"/>
                <a:cs typeface="Times New Roman"/>
              </a:rPr>
              <a:t>	Рис</a:t>
            </a:r>
            <a:r>
              <a:rPr lang="ru-RU" dirty="0">
                <a:latin typeface="Times New Roman"/>
                <a:ea typeface="Calibri"/>
                <a:cs typeface="Times New Roman"/>
              </a:rPr>
              <a:t>. 7. График экспериментальной </a:t>
            </a:r>
            <a:r>
              <a:rPr lang="ru-RU" dirty="0" err="1">
                <a:latin typeface="Times New Roman"/>
                <a:ea typeface="Calibri"/>
                <a:cs typeface="Times New Roman"/>
              </a:rPr>
              <a:t>вариограммы</a:t>
            </a:r>
            <a:r>
              <a:rPr lang="ru-RU" dirty="0">
                <a:latin typeface="Times New Roman"/>
                <a:ea typeface="Calibri"/>
                <a:cs typeface="Times New Roman"/>
              </a:rPr>
              <a:t> сглаженный окном 13.</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  </a:t>
            </a:r>
            <a:r>
              <a:rPr lang="ru-RU" b="1" dirty="0" smtClean="0">
                <a:latin typeface="Times New Roman"/>
                <a:ea typeface="Calibri"/>
                <a:cs typeface="Times New Roman"/>
              </a:rPr>
              <a:t>Вывод</a:t>
            </a:r>
            <a:endParaRPr lang="ru-RU" dirty="0">
              <a:ea typeface="Calibri"/>
              <a:cs typeface="Times New Roman"/>
            </a:endParaRPr>
          </a:p>
          <a:p>
            <a:pPr marL="0" indent="0" algn="just">
              <a:lnSpc>
                <a:spcPct val="115000"/>
              </a:lnSpc>
              <a:spcAft>
                <a:spcPts val="0"/>
              </a:spcAft>
              <a:buNone/>
            </a:pPr>
            <a:r>
              <a:rPr lang="ru-RU" dirty="0">
                <a:latin typeface="Times New Roman"/>
                <a:ea typeface="Calibri"/>
                <a:cs typeface="Times New Roman"/>
              </a:rPr>
              <a:t>Применение </a:t>
            </a:r>
            <a:r>
              <a:rPr lang="ru-RU" dirty="0" err="1">
                <a:latin typeface="Times New Roman"/>
                <a:ea typeface="Calibri"/>
                <a:cs typeface="Times New Roman"/>
              </a:rPr>
              <a:t>вариограммы</a:t>
            </a:r>
            <a:r>
              <a:rPr lang="ru-RU" dirty="0">
                <a:latin typeface="Times New Roman"/>
                <a:ea typeface="Calibri"/>
                <a:cs typeface="Times New Roman"/>
              </a:rPr>
              <a:t> </a:t>
            </a:r>
            <a:r>
              <a:rPr lang="ru-RU" dirty="0" smtClean="0">
                <a:latin typeface="Times New Roman"/>
                <a:ea typeface="Calibri"/>
                <a:cs typeface="Times New Roman"/>
              </a:rPr>
              <a:t>в геологии и инженерных изысканий позволит </a:t>
            </a:r>
            <a:r>
              <a:rPr lang="ru-RU" dirty="0">
                <a:latin typeface="Times New Roman"/>
                <a:ea typeface="Calibri"/>
                <a:cs typeface="Times New Roman"/>
              </a:rPr>
              <a:t>снизить ошибки в определении некоторых геометрических параметров, особенно в условиях большого количества зашумленных данных. Традиционно данный тип пространственного анализа позволяет снизить ошибки интерполяции между дискретными данными, что требуется при точечных обследованиях. При бурении изыскательских скважин данный способ тоже может иметь большую востребованность у геологов и гидрогеологов. Предлагаемый математический аппарат и методика расчета </a:t>
            </a:r>
            <a:r>
              <a:rPr lang="ru-RU" dirty="0" err="1">
                <a:latin typeface="Times New Roman"/>
                <a:ea typeface="Calibri"/>
                <a:cs typeface="Times New Roman"/>
              </a:rPr>
              <a:t>вариограммы</a:t>
            </a:r>
            <a:r>
              <a:rPr lang="ru-RU" dirty="0">
                <a:latin typeface="Times New Roman"/>
                <a:ea typeface="Calibri"/>
                <a:cs typeface="Times New Roman"/>
              </a:rPr>
              <a:t> имеет более низкие затраты труда на построения графика и проведения анализа. Методика, основанная на скользящем среднем, позволит гибко подходить к генерализации данных </a:t>
            </a:r>
            <a:r>
              <a:rPr lang="ru-RU" dirty="0" err="1">
                <a:latin typeface="Times New Roman"/>
                <a:ea typeface="Calibri"/>
                <a:cs typeface="Times New Roman"/>
              </a:rPr>
              <a:t>полувариограммы</a:t>
            </a:r>
            <a:r>
              <a:rPr lang="ru-RU" dirty="0">
                <a:latin typeface="Times New Roman"/>
                <a:ea typeface="Calibri"/>
                <a:cs typeface="Times New Roman"/>
              </a:rPr>
              <a:t> и наглядно видеть действие сглаживания различными размерами окон. Исследователи могут выбрать наиболее характерный график экспериментальной </a:t>
            </a:r>
            <a:r>
              <a:rPr lang="ru-RU" dirty="0" err="1" smtClean="0">
                <a:latin typeface="Times New Roman"/>
                <a:ea typeface="Calibri"/>
                <a:cs typeface="Times New Roman"/>
              </a:rPr>
              <a:t>вариограммы</a:t>
            </a:r>
            <a:r>
              <a:rPr lang="ru-RU" dirty="0">
                <a:latin typeface="Times New Roman"/>
                <a:ea typeface="Calibri"/>
                <a:cs typeface="Times New Roman"/>
              </a:rPr>
              <a:t>, по которой будет подбираться теоретическая модель</a:t>
            </a:r>
            <a:r>
              <a:rPr lang="ru-RU" dirty="0" smtClean="0">
                <a:latin typeface="Times New Roman"/>
                <a:ea typeface="Calibri"/>
                <a:cs typeface="Times New Roman"/>
              </a:rPr>
              <a:t>. За счет известных дирекционных углов возможно создание серии </a:t>
            </a:r>
            <a:r>
              <a:rPr lang="ru-RU" dirty="0" err="1" smtClean="0">
                <a:latin typeface="Times New Roman"/>
                <a:ea typeface="Calibri"/>
                <a:cs typeface="Times New Roman"/>
              </a:rPr>
              <a:t>вариограмм</a:t>
            </a:r>
            <a:r>
              <a:rPr lang="ru-RU" dirty="0" smtClean="0">
                <a:latin typeface="Times New Roman"/>
                <a:ea typeface="Calibri"/>
                <a:cs typeface="Times New Roman"/>
              </a:rPr>
              <a:t> по различным направлениям и определение анизотропии изучаемого поля.</a:t>
            </a:r>
            <a:endParaRPr lang="ru-RU" dirty="0">
              <a:ea typeface="Calibri"/>
              <a:cs typeface="Times New Roman"/>
            </a:endParaRPr>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1259632" y="71907"/>
            <a:ext cx="6336704" cy="3528392"/>
          </a:xfrm>
          <a:prstGeom prst="rect">
            <a:avLst/>
          </a:prstGeom>
          <a:noFill/>
        </p:spPr>
      </p:pic>
    </p:spTree>
    <p:extLst>
      <p:ext uri="{BB962C8B-B14F-4D97-AF65-F5344CB8AC3E}">
        <p14:creationId xmlns:p14="http://schemas.microsoft.com/office/powerpoint/2010/main" val="2755304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Спасибо за внимание!</a:t>
            </a:r>
            <a:endParaRPr lang="ru-RU" dirty="0"/>
          </a:p>
        </p:txBody>
      </p:sp>
      <p:sp>
        <p:nvSpPr>
          <p:cNvPr id="3" name="Объект 2"/>
          <p:cNvSpPr>
            <a:spLocks noGrp="1"/>
          </p:cNvSpPr>
          <p:nvPr>
            <p:ph idx="1"/>
          </p:nvPr>
        </p:nvSpPr>
        <p:spPr/>
        <p:txBody>
          <a:bodyPr/>
          <a:lstStyle/>
          <a:p>
            <a:r>
              <a:rPr lang="ru-RU" dirty="0" err="1" smtClean="0"/>
              <a:t>Рупосов</a:t>
            </a:r>
            <a:r>
              <a:rPr lang="ru-RU" dirty="0" smtClean="0"/>
              <a:t> Виталий Леонидович</a:t>
            </a:r>
          </a:p>
          <a:p>
            <a:r>
              <a:rPr lang="ru-RU" dirty="0" smtClean="0"/>
              <a:t>89025686276</a:t>
            </a:r>
          </a:p>
          <a:p>
            <a:r>
              <a:rPr lang="en-US" smtClean="0">
                <a:hlinkClick r:id="rId2"/>
              </a:rPr>
              <a:t>ruposov@istu.edu</a:t>
            </a:r>
            <a:r>
              <a:rPr lang="en-US" smtClean="0"/>
              <a:t> </a:t>
            </a:r>
            <a:endParaRPr lang="ru-RU"/>
          </a:p>
        </p:txBody>
      </p:sp>
    </p:spTree>
    <p:extLst>
      <p:ext uri="{BB962C8B-B14F-4D97-AF65-F5344CB8AC3E}">
        <p14:creationId xmlns:p14="http://schemas.microsoft.com/office/powerpoint/2010/main" val="126216578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134</TotalTime>
  <Words>501</Words>
  <Application>Microsoft Office PowerPoint</Application>
  <PresentationFormat>Экран (4:3)</PresentationFormat>
  <Paragraphs>91</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Построение и анализ экспериментальных вариограмм </vt:lpstr>
      <vt:lpstr>Постановка задачи</vt:lpstr>
      <vt:lpstr>Классическое представление вариограммы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Построение и анализ экспериментальных вариограмм </dc:title>
  <dc:creator>vital</dc:creator>
  <cp:lastModifiedBy>vital</cp:lastModifiedBy>
  <cp:revision>9</cp:revision>
  <dcterms:created xsi:type="dcterms:W3CDTF">2022-04-06T13:19:33Z</dcterms:created>
  <dcterms:modified xsi:type="dcterms:W3CDTF">2022-04-06T15:44:29Z</dcterms:modified>
</cp:coreProperties>
</file>