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C0"/>
    <a:srgbClr val="0080FF"/>
    <a:srgbClr val="5BA0C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39A6F-0782-4995-9179-D1DE3622B045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B14F6-FF2B-4ABC-B882-488383BB05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39A6F-0782-4995-9179-D1DE3622B045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B14F6-FF2B-4ABC-B882-488383BB05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39A6F-0782-4995-9179-D1DE3622B045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B14F6-FF2B-4ABC-B882-488383BB05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39A6F-0782-4995-9179-D1DE3622B045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B14F6-FF2B-4ABC-B882-488383BB05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39A6F-0782-4995-9179-D1DE3622B045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B14F6-FF2B-4ABC-B882-488383BB05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39A6F-0782-4995-9179-D1DE3622B045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B14F6-FF2B-4ABC-B882-488383BB05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39A6F-0782-4995-9179-D1DE3622B045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B14F6-FF2B-4ABC-B882-488383BB05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39A6F-0782-4995-9179-D1DE3622B045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B14F6-FF2B-4ABC-B882-488383BB05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39A6F-0782-4995-9179-D1DE3622B045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B14F6-FF2B-4ABC-B882-488383BB05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39A6F-0782-4995-9179-D1DE3622B045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B14F6-FF2B-4ABC-B882-488383BB05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39A6F-0782-4995-9179-D1DE3622B045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B14F6-FF2B-4ABC-B882-488383BB05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139A6F-0782-4995-9179-D1DE3622B045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8B14F6-FF2B-4ABC-B882-488383BB053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43108" y="1643051"/>
            <a:ext cx="39132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Образец  презентации ММА</a:t>
            </a:r>
          </a:p>
          <a:p>
            <a:endParaRPr lang="ru-RU" sz="2400" dirty="0"/>
          </a:p>
          <a:p>
            <a:r>
              <a:rPr lang="en-US" sz="2400" dirty="0" smtClean="0"/>
              <a:t>I</a:t>
            </a:r>
            <a:r>
              <a:rPr lang="ru-RU" sz="2400" dirty="0" smtClean="0"/>
              <a:t> предзащита</a:t>
            </a:r>
          </a:p>
          <a:p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857884" y="4857760"/>
            <a:ext cx="2305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Не более 7-8 слайдов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67100" y="1619250"/>
            <a:ext cx="5676900" cy="523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Рисунок 8">
            <a:extLst>
              <a:ext uri="{FF2B5EF4-FFF2-40B4-BE49-F238E27FC236}">
                <a16:creationId xmlns="" xmlns:a16="http://schemas.microsoft.com/office/drawing/2014/main" id="{F86B0D04-C84E-40B2-B070-6DD9A2F3E3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158" y="428604"/>
            <a:ext cx="1571636" cy="2006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71472" y="2857496"/>
            <a:ext cx="7643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Особенности механизмов психологической защиты в зрелом возрасте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5214950"/>
            <a:ext cx="2547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Работу выполнил/а:</a:t>
            </a:r>
          </a:p>
          <a:p>
            <a:r>
              <a:rPr lang="ru-RU" dirty="0" err="1" smtClean="0">
                <a:solidFill>
                  <a:schemeClr val="bg1"/>
                </a:solidFill>
              </a:rPr>
              <a:t>ххххххххххх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57818" y="5072074"/>
            <a:ext cx="3238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Научный руководитель:</a:t>
            </a:r>
          </a:p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ХХХХХХХХХХ</a:t>
            </a:r>
            <a:endParaRPr lang="ru-RU" altLang="ru-RU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4572008"/>
            <a:ext cx="2590800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2357422" y="785794"/>
            <a:ext cx="37578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</a:t>
            </a:r>
            <a:r>
              <a:rPr lang="en-US" alt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темы исследования</a:t>
            </a:r>
            <a:endParaRPr lang="ru-RU" altLang="ru-RU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42910" y="1285860"/>
            <a:ext cx="792961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Современная социально-экономическая и политическая ситуация в мире является источником множества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дистрессовых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факторов и приводит к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дезадаптации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Данные условия провоцирует более активное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задействование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психикой механизмов психологической защиты. Зрелый возраст характеризуется наиболее высокой активностью в социальной среде, а соответственно наиболее частым столкновением со стрессовыми факторами различного рода. Следовательно, представители данной возрастной группы вынуждены более интенсивно использовать механизмы психологической защиты. Ввиду перечисленных причин исследование механизмов психологической защиты в зрелом возрасте является актуальным. 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0" name="Picture 2" descr="Московская международная академи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42852"/>
            <a:ext cx="1071570" cy="1105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4572008"/>
            <a:ext cx="2590800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Московская международная академи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42852"/>
            <a:ext cx="1071570" cy="110551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00034" y="1357298"/>
            <a:ext cx="814393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200000"/>
              </a:lnSpc>
            </a:pPr>
            <a:r>
              <a:rPr lang="ru-RU" altLang="ru-RU" b="1" dirty="0">
                <a:solidFill>
                  <a:srgbClr val="0063A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исследования: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выявить особенности механизмов психологической защиты в зрелом возрасте.</a:t>
            </a:r>
          </a:p>
          <a:p>
            <a:pPr>
              <a:lnSpc>
                <a:spcPct val="200000"/>
              </a:lnSpc>
              <a:defRPr/>
            </a:pPr>
            <a:r>
              <a:rPr lang="ru-RU" altLang="ru-RU" b="1" dirty="0">
                <a:solidFill>
                  <a:srgbClr val="0063A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исследования: </a:t>
            </a: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механизмы психологической защиты.</a:t>
            </a:r>
          </a:p>
          <a:p>
            <a:pPr>
              <a:lnSpc>
                <a:spcPct val="200000"/>
              </a:lnSpc>
              <a:defRPr/>
            </a:pPr>
            <a:r>
              <a:rPr lang="ru-RU" altLang="ru-RU" b="1" dirty="0">
                <a:solidFill>
                  <a:srgbClr val="0063A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исследования: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особенности механизмов психологической защиты в зрелом возрасте.</a:t>
            </a:r>
            <a:endParaRPr lang="ru-RU" altLang="ru-RU" b="1" dirty="0">
              <a:solidFill>
                <a:srgbClr val="0063A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200000"/>
              </a:lnSpc>
              <a:tabLst>
                <a:tab pos="457200" algn="l"/>
              </a:tabLst>
            </a:pPr>
            <a:r>
              <a:rPr lang="ru-RU" altLang="ru-RU" b="1" dirty="0">
                <a:solidFill>
                  <a:srgbClr val="0063A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Гипотеза исследования: </a:t>
            </a:r>
            <a:r>
              <a:rPr lang="ru-RU" altLang="ru-RU" dirty="0">
                <a:latin typeface="Times New Roman" panose="02020603050405020304" pitchFamily="18" charset="0"/>
              </a:rPr>
              <a:t>м</a:t>
            </a:r>
            <a:r>
              <a:rPr lang="ru-RU" dirty="0">
                <a:latin typeface="Times New Roman" panose="02020603050405020304" pitchFamily="18" charset="0"/>
              </a:rPr>
              <a:t>ехани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змы психологической защиты в зрелом возрасте имеют свои специфические особенности.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4572008"/>
            <a:ext cx="2590800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Московская международная академи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42852"/>
            <a:ext cx="1071570" cy="110551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85786" y="1214422"/>
            <a:ext cx="7572428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ru-RU" altLang="ru-RU" b="1" dirty="0">
                <a:solidFill>
                  <a:srgbClr val="0063A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исследования:</a:t>
            </a: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  <a:tabLst>
                <a:tab pos="45720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Провести теоретический анализ понятия «механизм психологической защиты» в психологических трудах;</a:t>
            </a: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  <a:tabLst>
                <a:tab pos="45720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Изучить теоретические материалы для определения психологических особенностей личности зрелого возраста;</a:t>
            </a: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  <a:tabLst>
                <a:tab pos="45720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Изучить существующие исследования на тему особенностей механизмов психологических защит в юношеском и зрелом возрасте.</a:t>
            </a: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  <a:tabLst>
                <a:tab pos="45720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Эмпирическим путем выявить и проанализировать особенности механизмов психологических защит в зрелом возрасте.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4572008"/>
            <a:ext cx="2590800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428596" y="928670"/>
            <a:ext cx="835824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altLang="ru-RU" b="1" dirty="0">
                <a:solidFill>
                  <a:srgbClr val="0063A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Теоретико-методологические основания исследования: </a:t>
            </a:r>
          </a:p>
          <a:p>
            <a:pPr indent="450215" algn="just">
              <a:lnSpc>
                <a:spcPct val="150000"/>
              </a:lnSpc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Методологические основы: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идеи З. Фрейда о защитных механизмах, в соответствие с которыми защитные механизмы – это методы, которыми пользуется Я, чтобы выполнять функцию посредника между Оно и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Сверх-я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избегать опасности, страха, неудовольствия.</a:t>
            </a:r>
          </a:p>
          <a:p>
            <a:pPr indent="450215" algn="just">
              <a:lnSpc>
                <a:spcPct val="150000"/>
              </a:lnSpc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Теоретические основы: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адаптационная теория эмоций Р.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Плутчика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согласно которой существует восемь основных эмоций — гнев, страх, печаль, отвращение, удивление, ожидание, доверие, радость. В соответствие им существует восемь основных механизмов защит, выполняющих адаптационную функцию и обладающих свойствами как сходства, так и полярности. 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Picture 2" descr="Московская международная академи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42852"/>
            <a:ext cx="1071570" cy="1105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53200" y="4705350"/>
            <a:ext cx="2590800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Московская международная академи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42852"/>
            <a:ext cx="1071570" cy="110551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14282" y="1142984"/>
            <a:ext cx="878687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ru-RU" altLang="ru-RU" b="1" dirty="0">
                <a:solidFill>
                  <a:srgbClr val="0063A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исследования: </a:t>
            </a:r>
          </a:p>
          <a:p>
            <a:pPr algn="just">
              <a:lnSpc>
                <a:spcPct val="150000"/>
              </a:lnSpc>
              <a:defRPr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обзорно-аналитические и теоретические:</a:t>
            </a:r>
            <a:r>
              <a:rPr lang="ru-RU" altLang="ru-RU" b="1" dirty="0">
                <a:solidFill>
                  <a:srgbClr val="0063A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теоретических источников по проблеме исследования;</a:t>
            </a:r>
          </a:p>
          <a:p>
            <a:pPr algn="just">
              <a:lnSpc>
                <a:spcPct val="150000"/>
              </a:lnSpc>
              <a:defRPr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эмпирические:</a:t>
            </a:r>
            <a:r>
              <a:rPr lang="ru-RU" altLang="ru-RU" b="1" i="1" dirty="0">
                <a:solidFill>
                  <a:srgbClr val="0063A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59175" indent="-259175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Опросник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Р.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Плутчика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Г.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Келлермана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Х. Р. Конте «Индекс жизненного стиля».</a:t>
            </a:r>
          </a:p>
          <a:p>
            <a:pPr indent="0" algn="just">
              <a:lnSpc>
                <a:spcPct val="150000"/>
              </a:lnSpc>
              <a:defRPr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 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математические:</a:t>
            </a:r>
          </a:p>
          <a:p>
            <a:pPr marL="259175" indent="-259175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-критерий Манна-Уитни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9175" indent="-259175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 корреляции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Спирмена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2844" y="4929198"/>
            <a:ext cx="6215106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ru-RU" altLang="ru-RU" b="1" dirty="0">
                <a:solidFill>
                  <a:srgbClr val="0063A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Выборка исследования: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составляет 60 человек  в возрасте от 18 до 47 лет, включает 2 группы респондентов – зрелого (27 человек) и юношеского (33 человека) возраста. </a:t>
            </a:r>
            <a:endParaRPr lang="en-US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53200" y="4705350"/>
            <a:ext cx="2590800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Московская международная академи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42852"/>
            <a:ext cx="1071570" cy="110551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28596" y="1285860"/>
            <a:ext cx="3937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Выводы по § 1 НАЗВАНИЕ  ПАРАГРАФА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85720" y="2714620"/>
            <a:ext cx="3937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Выводы по § 2</a:t>
            </a:r>
            <a:r>
              <a:rPr lang="ru-RU" dirty="0" smtClean="0"/>
              <a:t> НАЗВАНИЕ  ПАРАГРАФА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85720" y="4071942"/>
            <a:ext cx="3937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Выводы по § 3</a:t>
            </a:r>
            <a:r>
              <a:rPr lang="ru-RU" dirty="0" smtClean="0"/>
              <a:t> НАЗВАНИЕ  ПАРАГРАФА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53200" y="4705350"/>
            <a:ext cx="2590800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Московская международная академи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42852"/>
            <a:ext cx="1071570" cy="110551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643042" y="500042"/>
            <a:ext cx="54292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 по главе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/>
              <a:t>НАЗВАНИЕ  ГЛАВЫ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53200" y="4705350"/>
            <a:ext cx="2590800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Московская международная академи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42852"/>
            <a:ext cx="1071570" cy="110551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142976" y="2714620"/>
            <a:ext cx="31149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i="1" dirty="0" smtClean="0"/>
              <a:t>Спасибо за внимание!</a:t>
            </a:r>
            <a:endParaRPr lang="ru-RU" sz="2400" i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409</Words>
  <Application>Microsoft Office PowerPoint</Application>
  <PresentationFormat>Экран (4:3)</PresentationFormat>
  <Paragraphs>36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Лена</dc:creator>
  <cp:lastModifiedBy>Лена</cp:lastModifiedBy>
  <cp:revision>2</cp:revision>
  <dcterms:created xsi:type="dcterms:W3CDTF">2023-11-15T20:34:13Z</dcterms:created>
  <dcterms:modified xsi:type="dcterms:W3CDTF">2023-11-15T21:44:34Z</dcterms:modified>
</cp:coreProperties>
</file>