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3" r:id="rId2"/>
    <p:sldMasterId id="2147483685" r:id="rId3"/>
  </p:sldMasterIdLst>
  <p:notesMasterIdLst>
    <p:notesMasterId r:id="rId19"/>
  </p:notesMasterIdLst>
  <p:sldIdLst>
    <p:sldId id="508" r:id="rId4"/>
    <p:sldId id="517" r:id="rId5"/>
    <p:sldId id="476" r:id="rId6"/>
    <p:sldId id="518" r:id="rId7"/>
    <p:sldId id="519" r:id="rId8"/>
    <p:sldId id="520" r:id="rId9"/>
    <p:sldId id="531" r:id="rId10"/>
    <p:sldId id="523" r:id="rId11"/>
    <p:sldId id="526" r:id="rId12"/>
    <p:sldId id="527" r:id="rId13"/>
    <p:sldId id="521" r:id="rId14"/>
    <p:sldId id="530" r:id="rId15"/>
    <p:sldId id="514" r:id="rId16"/>
    <p:sldId id="522" r:id="rId17"/>
    <p:sldId id="506" r:id="rId18"/>
  </p:sldIdLst>
  <p:sldSz cx="12190413" cy="6859588"/>
  <p:notesSz cx="6858000" cy="9144000"/>
  <p:custDataLst>
    <p:tags r:id="rId20"/>
  </p:custDataLst>
  <p:defaultTextStyle>
    <a:defPPr>
      <a:defRPr lang="ru-RU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641">
          <p15:clr>
            <a:srgbClr val="A4A3A4"/>
          </p15:clr>
        </p15:guide>
        <p15:guide id="6" orient="horz" pos="1078">
          <p15:clr>
            <a:srgbClr val="A4A3A4"/>
          </p15:clr>
        </p15:guide>
        <p15:guide id="7" pos="6747">
          <p15:clr>
            <a:srgbClr val="A4A3A4"/>
          </p15:clr>
        </p15:guide>
        <p15:guide id="8" pos="1104">
          <p15:clr>
            <a:srgbClr val="A4A3A4"/>
          </p15:clr>
        </p15:guide>
        <p15:guide id="9" pos="1277">
          <p15:clr>
            <a:srgbClr val="A4A3A4"/>
          </p15:clr>
        </p15:guide>
        <p15:guide id="10" pos="137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мп" initials="К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008FC8"/>
    <a:srgbClr val="707070"/>
    <a:srgbClr val="D01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34" autoAdjust="0"/>
    <p:restoredTop sz="96000" autoAdjust="0"/>
  </p:normalViewPr>
  <p:slideViewPr>
    <p:cSldViewPr snapToGrid="0">
      <p:cViewPr varScale="1">
        <p:scale>
          <a:sx n="75" d="100"/>
          <a:sy n="75" d="100"/>
        </p:scale>
        <p:origin x="725" y="48"/>
      </p:cViewPr>
      <p:guideLst>
        <p:guide orient="horz" pos="2160"/>
        <p:guide pos="3840"/>
        <p:guide orient="horz" pos="1620"/>
        <p:guide pos="2880"/>
        <p:guide orient="horz" pos="641"/>
        <p:guide orient="horz" pos="1078"/>
        <p:guide pos="6747"/>
        <p:guide pos="1104"/>
        <p:guide pos="1277"/>
        <p:guide pos="1377"/>
      </p:guideLst>
    </p:cSldViewPr>
  </p:slideViewPr>
  <p:outlineViewPr>
    <p:cViewPr>
      <p:scale>
        <a:sx n="33" d="100"/>
        <a:sy n="33" d="100"/>
      </p:scale>
      <p:origin x="0" y="303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8.xml"/><Relationship Id="rId5" Type="http://schemas.openxmlformats.org/officeDocument/2006/relationships/slide" Target="slides/slide6.xml"/><Relationship Id="rId4" Type="http://schemas.openxmlformats.org/officeDocument/2006/relationships/slide" Target="slides/slide5.xml"/><Relationship Id="rId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08E27-03C5-4F57-A649-29ECDEA03767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6618A-F805-44D8-9C1A-CC27912C61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794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78C7-68F0-4A51-8C2B-FF4F3BE00246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408" y="1040467"/>
            <a:ext cx="1367822" cy="11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67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Росдистант вебина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33885" y="229707"/>
            <a:ext cx="10514231" cy="132587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750">
                <a:solidFill>
                  <a:srgbClr val="008FC8"/>
                </a:solidFill>
                <a:latin typeface="Roboto Cn" pitchFamily="2" charset="0"/>
                <a:ea typeface="Roboto Cn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181" y="1576501"/>
            <a:ext cx="9166619" cy="1938992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662A-F1D1-44A0-BD22-2C08596F7CDD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408" y="1040467"/>
            <a:ext cx="1367822" cy="11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4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писок_Заголовок и объект Росдистант вебина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33885" y="229707"/>
            <a:ext cx="10514231" cy="132587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750">
                <a:solidFill>
                  <a:srgbClr val="008FC8"/>
                </a:solidFill>
                <a:latin typeface="Roboto Cn" pitchFamily="2" charset="0"/>
                <a:ea typeface="Roboto Cn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2653" y="1577876"/>
            <a:ext cx="9166619" cy="1938992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707070"/>
                </a:solidFill>
                <a:latin typeface="Roboto Cn" pitchFamily="2" charset="0"/>
                <a:ea typeface="Roboto Cn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7402C-CAB0-48BA-B0D4-025217D41557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408" y="1040467"/>
            <a:ext cx="1367822" cy="11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76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6D4-D043-4166-BE96-D01D8559F42B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340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B0A-F36B-407D-B560-5D93C71AE546}" type="datetime1">
              <a:rPr lang="ru-RU" smtClean="0"/>
              <a:t>25.04.2024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40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1626-0FBF-4FA4-A1DE-30CF6D0B8466}" type="datetime1">
              <a:rPr lang="ru-RU" smtClean="0"/>
              <a:t>25.04.2024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06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0514-FDFD-40ED-95AE-4BE193E3D772}" type="datetime1">
              <a:rPr lang="ru-RU" smtClean="0"/>
              <a:t>25.04.2024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78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B57F-A9E0-417D-A484-F3BF0F4D8A91}" type="datetime1">
              <a:rPr lang="ru-RU" smtClean="0"/>
              <a:t>25.04.2024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870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45A5-B940-4C57-9566-6A417E338F03}" type="datetime1">
              <a:rPr lang="ru-RU" smtClean="0"/>
              <a:t>25.04.2024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99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26D47-4AD4-420C-9F7A-E52364EFDDFC}" type="datetime1">
              <a:rPr lang="ru-RU" smtClean="0"/>
              <a:t>25.04.2024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8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12A-D0FA-4A8F-AE1B-3726CA823F69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744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A5140-DBAD-4B0B-A0DC-10988F64ED62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143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2625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C6A63-67FA-45BB-BB93-01251A135CB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85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2FCF-F017-46AC-9331-B7E7F4BF27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636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4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4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CAF7-56BD-44F2-881A-A03C1DA9BD4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47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29B3A-2909-4AF7-81BC-4DC54BAFEC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86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1" y="365210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81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81" y="2505655"/>
            <a:ext cx="5157116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9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9" y="2505655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ECCC-7CAE-4374-839C-10C562E056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46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91A61-E44E-4D49-919A-6D2ACB71CC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777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2E52-D753-4D9D-94B3-7AB0677ABF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215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1" y="457308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656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1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B457-6EFF-4D6E-8F32-63734799C7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063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1" y="457308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513" y="987656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1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B6B3-6625-4AA7-A729-CDD6212BBC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349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32AF2-3347-4493-B4FE-00B115216F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904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CAFE-9673-42F6-94BD-DFD80FF76B0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181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78C7-68F0-4A51-8C2B-FF4F3BE00246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9986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151EB-CE33-4DE3-9F98-D8F27996D9F4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2251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66D4-D043-4166-BE96-D01D8559F42B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2134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B0A-F36B-407D-B560-5D93C71AE546}" type="datetime1">
              <a:rPr lang="ru-RU" smtClean="0"/>
              <a:t>25.04.2024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2402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1626-0FBF-4FA4-A1DE-30CF6D0B8466}" type="datetime1">
              <a:rPr lang="ru-RU" smtClean="0"/>
              <a:t>25.04.2024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1068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0514-FDFD-40ED-95AE-4BE193E3D772}" type="datetime1">
              <a:rPr lang="ru-RU" smtClean="0"/>
              <a:t>25.04.2024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973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B57F-A9E0-417D-A484-F3BF0F4D8A91}" type="datetime1">
              <a:rPr lang="ru-RU" smtClean="0"/>
              <a:t>25.04.2024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808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45A5-B940-4C57-9566-6A417E338F03}" type="datetime1">
              <a:rPr lang="ru-RU" smtClean="0"/>
              <a:t>25.04.2024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050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26D47-4AD4-420C-9F7A-E52364EFDDFC}" type="datetime1">
              <a:rPr lang="ru-RU" smtClean="0"/>
              <a:t>25.04.2024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99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112A-D0FA-4A8F-AE1B-3726CA823F69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8577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A5140-DBAD-4B0B-A0DC-10988F64ED62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83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151EB-CE33-4DE3-9F98-D8F27996D9F4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50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2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2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757DE-4078-4C3D-90B8-2CCE725F7B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225F7-CF18-4C26-AB34-381E1792C8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21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151EB-CE33-4DE3-9F98-D8F27996D9F4}" type="datetime1">
              <a:rPr lang="ru-RU" smtClean="0"/>
              <a:t>25.04.2024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2B8CB-5815-4AFD-81A9-321B5DE63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4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1068" y="305862"/>
            <a:ext cx="1184744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Roboto Cn" pitchFamily="2" charset="0"/>
                <a:ea typeface="Roboto Cn" pitchFamily="2" charset="0"/>
              </a:rPr>
              <a:t>МИНИСТЕРСТВО НАУКИ И ВЫСШЕГО ОБРАЗОВАНИЯ РОССИЙСКОЙ ФЕДЕРАЦИИ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dirty="0">
                <a:latin typeface="Roboto Cn" pitchFamily="2" charset="0"/>
                <a:ea typeface="Roboto Cn" pitchFamily="2" charset="0"/>
              </a:rPr>
              <a:t>федеральное государственное бюджетное образовательное учреждение высшего образования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dirty="0">
                <a:latin typeface="Roboto Cn" pitchFamily="2" charset="0"/>
                <a:ea typeface="Roboto Cn" pitchFamily="2" charset="0"/>
              </a:rPr>
              <a:t> «Тольяттинский государственный университет»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dirty="0">
                <a:latin typeface="Roboto Cn" pitchFamily="2" charset="0"/>
                <a:ea typeface="Roboto Cn" pitchFamily="2" charset="0"/>
              </a:rPr>
              <a:t> 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dirty="0">
                <a:latin typeface="Roboto Cn" pitchFamily="2" charset="0"/>
                <a:ea typeface="Roboto Cn" pitchFamily="2" charset="0"/>
              </a:rPr>
              <a:t> 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dirty="0">
                <a:latin typeface="Roboto Cn" pitchFamily="2" charset="0"/>
                <a:ea typeface="Roboto Cn" pitchFamily="2" charset="0"/>
              </a:rPr>
              <a:t>Кафедра «</a:t>
            </a:r>
            <a:r>
              <a:rPr lang="ru-RU" sz="2000" u="sng" dirty="0">
                <a:latin typeface="Roboto Cn" pitchFamily="2" charset="0"/>
                <a:ea typeface="Roboto Cn" pitchFamily="2" charset="0"/>
              </a:rPr>
              <a:t>Прикладная математика и информатика»</a:t>
            </a:r>
            <a:br>
              <a:rPr lang="ru-RU" sz="2000" u="sng" dirty="0">
                <a:latin typeface="Roboto Cn" pitchFamily="2" charset="0"/>
                <a:ea typeface="Roboto Cn" pitchFamily="2" charset="0"/>
              </a:rPr>
            </a:b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dirty="0">
                <a:latin typeface="Roboto Cn" pitchFamily="2" charset="0"/>
                <a:ea typeface="Roboto Cn" pitchFamily="2" charset="0"/>
              </a:rPr>
              <a:t>Направление подготовки </a:t>
            </a:r>
            <a:r>
              <a:rPr lang="ru-RU" sz="2000" u="sng" dirty="0">
                <a:latin typeface="Roboto Cn" pitchFamily="2" charset="0"/>
                <a:ea typeface="Roboto Cn" pitchFamily="2" charset="0"/>
              </a:rPr>
              <a:t>09.03.03 Прикладная информатика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dirty="0">
                <a:latin typeface="Roboto Cn" pitchFamily="2" charset="0"/>
                <a:ea typeface="Roboto Cn" pitchFamily="2" charset="0"/>
              </a:rPr>
              <a:t>Профиль </a:t>
            </a:r>
            <a:r>
              <a:rPr lang="ru-RU" sz="2000" u="sng" dirty="0">
                <a:latin typeface="Roboto Cn" pitchFamily="2" charset="0"/>
                <a:ea typeface="Roboto Cn" pitchFamily="2" charset="0"/>
              </a:rPr>
              <a:t>Разработка программного обеспечения</a:t>
            </a:r>
            <a:br>
              <a:rPr lang="ru-RU" sz="2000" u="sng" dirty="0">
                <a:latin typeface="Roboto Cn" pitchFamily="2" charset="0"/>
                <a:ea typeface="Roboto Cn" pitchFamily="2" charset="0"/>
              </a:rPr>
            </a:br>
            <a:endParaRPr lang="ru-RU" sz="2000" u="sng" dirty="0">
              <a:latin typeface="Roboto Cn" pitchFamily="2" charset="0"/>
              <a:ea typeface="Roboto Cn" pitchFamily="2" charset="0"/>
            </a:endParaRPr>
          </a:p>
          <a:p>
            <a:pPr algn="ctr"/>
            <a:r>
              <a:rPr lang="ru-RU" sz="2000" b="1" cap="all" dirty="0">
                <a:latin typeface="Roboto Cn" pitchFamily="2" charset="0"/>
                <a:ea typeface="Roboto Cn" pitchFamily="2" charset="0"/>
              </a:rPr>
              <a:t>Выпускная квалификационная работа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r>
              <a:rPr lang="ru-RU" sz="2000" b="1" cap="all" dirty="0">
                <a:latin typeface="Roboto Cn" pitchFamily="2" charset="0"/>
                <a:ea typeface="Roboto Cn" pitchFamily="2" charset="0"/>
              </a:rPr>
              <a:t>(бакалаврская работа)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endParaRPr lang="ru-RU" sz="2000" dirty="0">
              <a:latin typeface="Roboto Cn" pitchFamily="2" charset="0"/>
              <a:ea typeface="Roboto Cn" pitchFamily="2" charset="0"/>
            </a:endParaRPr>
          </a:p>
          <a:p>
            <a:r>
              <a:rPr lang="ru-RU" sz="2000" dirty="0">
                <a:latin typeface="Roboto Cn" pitchFamily="2" charset="0"/>
                <a:ea typeface="Roboto Cn" pitchFamily="2" charset="0"/>
              </a:rPr>
              <a:t>Тема ВКР ______________________________________________________________________________________________________</a:t>
            </a:r>
          </a:p>
          <a:p>
            <a:endParaRPr lang="ru-RU" sz="2000" dirty="0">
              <a:latin typeface="Roboto Cn" pitchFamily="2" charset="0"/>
              <a:ea typeface="Roboto Cn" pitchFamily="2" charset="0"/>
            </a:endParaRPr>
          </a:p>
          <a:p>
            <a:r>
              <a:rPr lang="ru-RU" sz="2000" dirty="0">
                <a:latin typeface="Roboto Cn" pitchFamily="2" charset="0"/>
                <a:ea typeface="Roboto Cn" pitchFamily="2" charset="0"/>
              </a:rPr>
              <a:t>Обучающийся                                                                                                             Группа </a:t>
            </a:r>
            <a:br>
              <a:rPr lang="ru-RU" sz="2000" dirty="0">
                <a:latin typeface="Roboto Cn" pitchFamily="2" charset="0"/>
                <a:ea typeface="Roboto Cn" pitchFamily="2" charset="0"/>
              </a:rPr>
            </a:br>
            <a:endParaRPr lang="ru-RU" sz="2000" dirty="0">
              <a:latin typeface="Roboto Cn" pitchFamily="2" charset="0"/>
              <a:ea typeface="Roboto Cn" pitchFamily="2" charset="0"/>
            </a:endParaRPr>
          </a:p>
          <a:p>
            <a:r>
              <a:rPr lang="ru-RU" sz="2000" dirty="0">
                <a:latin typeface="Roboto Cn" pitchFamily="2" charset="0"/>
                <a:ea typeface="Roboto Cn" pitchFamily="2" charset="0"/>
              </a:rPr>
              <a:t>Руководитель</a:t>
            </a:r>
          </a:p>
          <a:p>
            <a:pPr algn="ctr"/>
            <a:r>
              <a:rPr lang="ru-RU" sz="2000" dirty="0">
                <a:latin typeface="Roboto Cn" pitchFamily="2" charset="0"/>
                <a:ea typeface="Roboto Cn" pitchFamily="2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02418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491" y="0"/>
            <a:ext cx="10514231" cy="1325870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Актуальность ВКР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6469" y="1325870"/>
            <a:ext cx="10877386" cy="4893647"/>
          </a:xfrm>
        </p:spPr>
        <p:txBody>
          <a:bodyPr>
            <a:normAutofit/>
          </a:bodyPr>
          <a:lstStyle/>
          <a:p>
            <a:pPr algn="just"/>
            <a:endParaRPr lang="ru-RU" sz="2400" b="1" dirty="0">
              <a:latin typeface="Roboto Cn" pitchFamily="2" charset="0"/>
              <a:ea typeface="Roboto Cn" pitchFamily="2" charset="0"/>
            </a:endParaRPr>
          </a:p>
          <a:p>
            <a:endParaRPr lang="ru-RU" sz="2400" dirty="0">
              <a:latin typeface="Roboto Cn" pitchFamily="2" charset="0"/>
              <a:ea typeface="Roboto Cn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400" smtClean="0">
                <a:solidFill>
                  <a:schemeClr val="tx1"/>
                </a:solidFill>
                <a:latin typeface="Roboto Cn" pitchFamily="2" charset="0"/>
                <a:ea typeface="Roboto Cn" pitchFamily="2" charset="0"/>
              </a:rPr>
              <a:pPr/>
              <a:t>2</a:t>
            </a:fld>
            <a:endParaRPr lang="ru-RU" sz="2400" dirty="0">
              <a:solidFill>
                <a:schemeClr val="tx1"/>
              </a:solidFill>
              <a:latin typeface="Roboto Cn" pitchFamily="2" charset="0"/>
              <a:ea typeface="Roboto C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71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491" y="0"/>
            <a:ext cx="10514231" cy="1325870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Объект, предмет и цель ВКР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6469" y="1325870"/>
            <a:ext cx="10877386" cy="4893647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latin typeface="Roboto Cn" pitchFamily="2" charset="0"/>
                <a:ea typeface="Roboto Cn" pitchFamily="2" charset="0"/>
              </a:rPr>
              <a:t>Объект:</a:t>
            </a:r>
            <a:r>
              <a:rPr lang="ru-RU" sz="2400" dirty="0">
                <a:latin typeface="Roboto Cn" pitchFamily="2" charset="0"/>
                <a:ea typeface="Roboto Cn" pitchFamily="2" charset="0"/>
              </a:rPr>
              <a:t> </a:t>
            </a:r>
          </a:p>
          <a:p>
            <a:pPr algn="just"/>
            <a:endParaRPr lang="ru-RU" sz="2400" dirty="0">
              <a:latin typeface="Roboto Cn" pitchFamily="2" charset="0"/>
              <a:ea typeface="Roboto Cn" pitchFamily="2" charset="0"/>
            </a:endParaRPr>
          </a:p>
          <a:p>
            <a:pPr algn="just"/>
            <a:r>
              <a:rPr lang="ru-RU" sz="2400" b="1" dirty="0">
                <a:latin typeface="Roboto Cn" pitchFamily="2" charset="0"/>
                <a:ea typeface="Roboto Cn" pitchFamily="2" charset="0"/>
              </a:rPr>
              <a:t>Предмет:</a:t>
            </a:r>
          </a:p>
          <a:p>
            <a:pPr algn="just"/>
            <a:endParaRPr lang="ru-RU" sz="2400" dirty="0">
              <a:latin typeface="Roboto Cn" pitchFamily="2" charset="0"/>
              <a:ea typeface="Roboto Cn" pitchFamily="2" charset="0"/>
            </a:endParaRPr>
          </a:p>
          <a:p>
            <a:pPr algn="just"/>
            <a:r>
              <a:rPr lang="ru-RU" sz="2400" b="1" dirty="0">
                <a:latin typeface="Roboto Cn" pitchFamily="2" charset="0"/>
                <a:ea typeface="Roboto Cn" pitchFamily="2" charset="0"/>
              </a:rPr>
              <a:t>Цель ВКР: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400" smtClean="0">
                <a:solidFill>
                  <a:schemeClr val="tx1"/>
                </a:solidFill>
                <a:latin typeface="Roboto Cn" pitchFamily="2" charset="0"/>
                <a:ea typeface="Roboto Cn" pitchFamily="2" charset="0"/>
              </a:rPr>
              <a:pPr/>
              <a:t>3</a:t>
            </a:fld>
            <a:endParaRPr lang="ru-RU" sz="2400" dirty="0">
              <a:solidFill>
                <a:schemeClr val="tx1"/>
              </a:solidFill>
              <a:latin typeface="Roboto Cn" pitchFamily="2" charset="0"/>
              <a:ea typeface="Roboto Cn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491" y="0"/>
            <a:ext cx="10514231" cy="1325870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Задачи ВКР: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6469" y="1325870"/>
            <a:ext cx="10877386" cy="4893647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400" smtClean="0">
                <a:solidFill>
                  <a:schemeClr val="tx1"/>
                </a:solidFill>
                <a:latin typeface="Roboto Cn" pitchFamily="2" charset="0"/>
                <a:ea typeface="Roboto Cn" pitchFamily="2" charset="0"/>
              </a:rPr>
              <a:pPr/>
              <a:t>4</a:t>
            </a:fld>
            <a:endParaRPr lang="ru-RU" sz="2400" dirty="0">
              <a:solidFill>
                <a:schemeClr val="tx1"/>
              </a:solidFill>
              <a:latin typeface="Roboto Cn" pitchFamily="2" charset="0"/>
              <a:ea typeface="Roboto C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95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891" y="0"/>
            <a:ext cx="11230629" cy="1477107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Постановка задачи на разработку программного обеспечения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>
                <a:solidFill>
                  <a:schemeClr val="tx1"/>
                </a:solidFill>
              </a:rPr>
              <a:pPr/>
              <a:t>5</a:t>
            </a:fld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566469" y="1325870"/>
            <a:ext cx="10877386" cy="48936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Здесь описываются общие архитектурные и функциональные особенности прикладного ПО, к которому относятся разрабатываемое ПО. </a:t>
            </a:r>
          </a:p>
        </p:txBody>
      </p:sp>
    </p:spTree>
    <p:extLst>
      <p:ext uri="{BB962C8B-B14F-4D97-AF65-F5344CB8AC3E}">
        <p14:creationId xmlns:p14="http://schemas.microsoft.com/office/powerpoint/2010/main" val="747861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891" y="0"/>
            <a:ext cx="11230629" cy="1477107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Анализ и РАЗРАБОТКА требований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>
                <a:solidFill>
                  <a:schemeClr val="tx1"/>
                </a:solidFill>
              </a:rPr>
              <a:pPr/>
              <a:t>6</a:t>
            </a:fld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EDDF6C-8B50-05B0-93B4-8E1AACF0BA8B}"/>
              </a:ext>
            </a:extLst>
          </p:cNvPr>
          <p:cNvSpPr txBox="1"/>
          <p:nvPr/>
        </p:nvSpPr>
        <p:spPr>
          <a:xfrm>
            <a:off x="479891" y="2129909"/>
            <a:ext cx="1068594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Здесь определяются функциональные и нефункциональные требования в методологии </a:t>
            </a:r>
            <a:r>
              <a:rPr lang="en-US" sz="2800" dirty="0"/>
              <a:t>FURPS+</a:t>
            </a:r>
            <a:r>
              <a:rPr lang="ru-RU" sz="2800" dirty="0"/>
              <a:t>, выявляются потребности пользователей и определяются основные цели проекта</a:t>
            </a:r>
            <a:r>
              <a:rPr lang="en-US" sz="2800" dirty="0"/>
              <a:t> </a:t>
            </a:r>
            <a:r>
              <a:rPr lang="ru-RU" sz="2800" dirty="0"/>
              <a:t>разработки ПО</a:t>
            </a:r>
          </a:p>
        </p:txBody>
      </p:sp>
    </p:spTree>
    <p:extLst>
      <p:ext uri="{BB962C8B-B14F-4D97-AF65-F5344CB8AC3E}">
        <p14:creationId xmlns:p14="http://schemas.microsoft.com/office/powerpoint/2010/main" val="2577959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ОБЗОР И Анализ АНАЛОГОВ ПРОГРАММНОГО ОБЕСПЕЧЕНИЯ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Здесь описываются архитектурные и функциональные особенности известных аналогов разрабатываемого ПО (2-3), проводится их анализ на предмет соответствия разработанным требованиям.</a:t>
            </a:r>
          </a:p>
          <a:p>
            <a:pPr marL="0" indent="0">
              <a:buNone/>
            </a:pPr>
            <a:r>
              <a:rPr lang="ru-RU" dirty="0"/>
              <a:t>Цель – обосновать необходимость собственной разработки ПО.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003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73" y="233082"/>
            <a:ext cx="11230629" cy="1477107"/>
          </a:xfrm>
        </p:spPr>
        <p:txBody>
          <a:bodyPr>
            <a:normAutofit/>
          </a:bodyPr>
          <a:lstStyle/>
          <a:p>
            <a:pPr algn="ctr"/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Проектирование ПРОГРАММНОГО ОБЕСПЕЧЕНИЯ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>
                <a:solidFill>
                  <a:schemeClr val="tx1"/>
                </a:solidFill>
              </a:rPr>
              <a:pPr/>
              <a:t>8</a:t>
            </a:fld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EDDF6C-8B50-05B0-93B4-8E1AACF0BA8B}"/>
              </a:ext>
            </a:extLst>
          </p:cNvPr>
          <p:cNvSpPr txBox="1"/>
          <p:nvPr/>
        </p:nvSpPr>
        <p:spPr>
          <a:xfrm>
            <a:off x="479891" y="2129909"/>
            <a:ext cx="106859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Здесь выбирается методология проектирования ПО,</a:t>
            </a:r>
          </a:p>
          <a:p>
            <a:pPr algn="ctr"/>
            <a:r>
              <a:rPr lang="ru-RU" sz="2800" dirty="0"/>
              <a:t>выполняется логическое моделирование ПО (разрабатываются диаграмма вариантов использования и классов </a:t>
            </a:r>
            <a:r>
              <a:rPr lang="en-US" sz="2800" dirty="0"/>
              <a:t>UML</a:t>
            </a:r>
            <a:r>
              <a:rPr lang="ru-RU" sz="2800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056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891" y="0"/>
            <a:ext cx="11230629" cy="1477107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Проектирование базы данных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>
                <a:solidFill>
                  <a:schemeClr val="tx1"/>
                </a:solidFill>
              </a:rPr>
              <a:pPr/>
              <a:t>9</a:t>
            </a:fld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EDDF6C-8B50-05B0-93B4-8E1AACF0BA8B}"/>
              </a:ext>
            </a:extLst>
          </p:cNvPr>
          <p:cNvSpPr txBox="1"/>
          <p:nvPr/>
        </p:nvSpPr>
        <p:spPr>
          <a:xfrm>
            <a:off x="666373" y="2566789"/>
            <a:ext cx="106859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Здесь строятся логическая и физическая модели БД (если разрабатывается ПО управления БД)</a:t>
            </a:r>
          </a:p>
        </p:txBody>
      </p:sp>
    </p:spTree>
    <p:extLst>
      <p:ext uri="{BB962C8B-B14F-4D97-AF65-F5344CB8AC3E}">
        <p14:creationId xmlns:p14="http://schemas.microsoft.com/office/powerpoint/2010/main" val="280504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891" y="0"/>
            <a:ext cx="11230629" cy="1477107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Выбор технологий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>
                <a:solidFill>
                  <a:schemeClr val="tx1"/>
                </a:solidFill>
              </a:rPr>
              <a:pPr/>
              <a:t>10</a:t>
            </a:fld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EDDF6C-8B50-05B0-93B4-8E1AACF0BA8B}"/>
              </a:ext>
            </a:extLst>
          </p:cNvPr>
          <p:cNvSpPr txBox="1"/>
          <p:nvPr/>
        </p:nvSpPr>
        <p:spPr>
          <a:xfrm>
            <a:off x="479891" y="2129909"/>
            <a:ext cx="106859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определяются языки программирования, фреймворки, инструменты и платформы, которые будут использоваться при разработке программного обеспечения. </a:t>
            </a:r>
          </a:p>
        </p:txBody>
      </p:sp>
    </p:spTree>
    <p:extLst>
      <p:ext uri="{BB962C8B-B14F-4D97-AF65-F5344CB8AC3E}">
        <p14:creationId xmlns:p14="http://schemas.microsoft.com/office/powerpoint/2010/main" val="2540006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451" y="90742"/>
            <a:ext cx="10514231" cy="1325870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Реализация программного обеспечения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 smtClean="0">
                <a:solidFill>
                  <a:schemeClr val="tx1"/>
                </a:solidFill>
              </a:rPr>
              <a:pPr/>
              <a:t>11</a:t>
            </a:fld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7584B3-C9CE-DDB9-E798-3A6E167108A4}"/>
              </a:ext>
            </a:extLst>
          </p:cNvPr>
          <p:cNvSpPr txBox="1"/>
          <p:nvPr/>
        </p:nvSpPr>
        <p:spPr>
          <a:xfrm>
            <a:off x="838090" y="1490216"/>
            <a:ext cx="1065286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800" dirty="0"/>
          </a:p>
          <a:p>
            <a:pPr algn="ctr"/>
            <a:r>
              <a:rPr lang="ru-RU" sz="2800" dirty="0"/>
              <a:t>Здесь разрабатывается архитектура ПО (диаграмма компонентов), диаграмма деятельности или последовательности ПО для отражения его функционального аспекта, приводятся фрагменты программного кода, скриншоты работы программы.</a:t>
            </a:r>
          </a:p>
          <a:p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88015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451" y="90742"/>
            <a:ext cx="10514231" cy="1325870"/>
          </a:xfrm>
        </p:spPr>
        <p:txBody>
          <a:bodyPr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Тестирование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 smtClean="0">
                <a:solidFill>
                  <a:schemeClr val="tx1"/>
                </a:solidFill>
              </a:rPr>
              <a:pPr/>
              <a:t>12</a:t>
            </a:fld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7584B3-C9CE-DDB9-E798-3A6E167108A4}"/>
              </a:ext>
            </a:extLst>
          </p:cNvPr>
          <p:cNvSpPr txBox="1"/>
          <p:nvPr/>
        </p:nvSpPr>
        <p:spPr>
          <a:xfrm>
            <a:off x="652725" y="1586797"/>
            <a:ext cx="1088496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800" dirty="0"/>
          </a:p>
          <a:p>
            <a:pPr algn="ctr"/>
            <a:r>
              <a:rPr lang="ru-RU" sz="2800" dirty="0"/>
              <a:t>здесь выбирается вид и средства тестирования ПО, приводятся полученные результаты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4627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011" y="136556"/>
            <a:ext cx="10514231" cy="13258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Демонстрация работы программного обеспечения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501" y="1462426"/>
            <a:ext cx="11283059" cy="4806294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marL="0" indent="0" algn="ctr">
              <a:buNone/>
            </a:pPr>
            <a:r>
              <a:rPr lang="ru-RU" dirty="0"/>
              <a:t>Ссылка на видеоролик, показывающий функционал разработанного программного обеспечения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 smtClean="0">
                <a:solidFill>
                  <a:schemeClr val="tx1"/>
                </a:solidFill>
              </a:rPr>
              <a:pPr/>
              <a:t>13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389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011" y="136556"/>
            <a:ext cx="10514231" cy="13258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b="1" cap="all" dirty="0">
                <a:solidFill>
                  <a:srgbClr val="008FC8"/>
                </a:solidFill>
                <a:latin typeface="Roboto Cn" pitchFamily="2" charset="0"/>
                <a:ea typeface="Roboto Cn" pitchFamily="2" charset="0"/>
              </a:rPr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501" y="1462426"/>
            <a:ext cx="11283059" cy="480629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 smtClean="0">
                <a:solidFill>
                  <a:schemeClr val="tx1"/>
                </a:solidFill>
              </a:rPr>
              <a:pPr/>
              <a:t>14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37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800" b="0" i="0" u="none" kern="1200" cap="all" baseline="0" dirty="0">
              <a:solidFill>
                <a:srgbClr val="008FC8"/>
              </a:solidFill>
              <a:latin typeface="Roboto Cn" pitchFamily="2" charset="0"/>
              <a:ea typeface="Roboto Cn" pitchFamily="2" charset="0"/>
              <a:cs typeface="+mj-cs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2800" b="0" i="0" u="none" cap="all" baseline="0" dirty="0">
              <a:solidFill>
                <a:srgbClr val="008FC8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9690" y="1848278"/>
            <a:ext cx="10514231" cy="4352346"/>
          </a:xfrm>
        </p:spPr>
        <p:txBody>
          <a:bodyPr anchor="t">
            <a:normAutofit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4400" b="0" i="0" u="none" dirty="0">
              <a:solidFill>
                <a:srgbClr val="707070"/>
              </a:solidFill>
              <a:ea typeface="Roboto Cn" pitchFamily="2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cap="all" dirty="0">
                <a:latin typeface="Roboto Cn" pitchFamily="2" charset="0"/>
                <a:ea typeface="Roboto Cn" pitchFamily="2" charset="0"/>
                <a:cs typeface="+mj-cs"/>
              </a:rPr>
              <a:t>СПАСИБО ЗА ВНИМАНИЕ!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B8CB-5815-4AFD-81A9-321B5DE63B92}" type="slidenum">
              <a:rPr lang="ru-RU" sz="2000" smtClean="0">
                <a:solidFill>
                  <a:schemeClr val="tx1"/>
                </a:solidFill>
              </a:rPr>
              <a:pPr/>
              <a:t>15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9487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335ec7a61df96b3e6696b11433bba866357c"/>
  <p:tag name="ISPRING_PLAYERS_CUSTOMIZATION" val="UEsDBBQAAgAIAPhMakjXU9NvsAUAAA8TAAAdAAAAdW5pdmVyc2FsL2NvbW1vbl9tZXNzYWdlcy5sbmfFWG1P21YU/l6p/8GKVGmTVtpOalVNvMhJLsGqY1PbAboXWWgghARBarapHxNYSye2laEiOjbalU3bh+6DlyYlkDj8hXv/wn7JzjnXJnZIa4d+2Icg2/g+57nn5TnnenTiweqK8s3i/cryWnksc2PkekZZLH+5trBcXhrLlJzJq7czSuWr+fLC/MpaeXEsU17LKBPjly+NrsyXl76eX1qE68uXFGV0dbFSgdvKON717pXlhbHMdNbNmcVp1bjn6mbBdLNaITPOf+Fd/pp3xTpv8VOFn8Bth59yj/vwoPX5/Q8+vnX7wY2btz4cvRaApcG2i6quJ6IrBH7zegpsw7FM3QUDTHcNNucA9lO+Dfi7fHe41WbJ0TWDAcBLWL7NfwagV8NBTFtsBtYfwOo9+D1NXF2yLGY4rq1reeZqtmuYDvlLZw7L01ba4onCT0UVHNSAX5u/4U10Ej724bLL/xEP6Z8t8GA3eFfU8Easw3UT/n6vwIM2ePeYNxTEkR73xSPuJXHMm0VVM1yL2Y6l5RzNNIDXNq9D6LqiqvAjgD2VdoBC+xwB+aAJ7wFveMcDoxhiYO8p4geE4R0iBStwa82RREqWOqsZBdcxTd12mZEPnwCzPaBTBzJV8RicRFuvwkUN4OtBejWHxLdUm1mUs56o0S5PLoDgysR/LjaRDsIQO3BkbVhGU1phSoefQ7R+BVpViCfseTiYaYah/AMSA10v95YCBBKWWZDwtj1rWpikO+hwTEBcr2AVU7q2cXeNSAJHktJ7S1Yk2daMnAklk3Oi9g8Ag0IOSFv8OMYgCbDIbFstMDdrzkHxEdguPxxmlXkHo8r3h1lzj9lSp5IWGeqMVlCx6FAdwhokadgRWwr6EwUhcPzgyl+XnsCKR9fgG03xHZUa+qsZ0QaxNRwhm90tQTpoqh4SCjXKx5seIY8ItbAEZdYPiL74MaTXpnTqyrfhGtn7vJvEDdQ3x/KY33dL2qfupKrpLO9CwufNWdeRvYFI+uituOsofZr8GOsykKYzr3wkeZFQiQ1FbOIlFq6EEhvwKgI8RpJSEM8UCDBaCtUVVJcEvhKovZFnc1ciZlIIX98OY92ib6MHg3rD0XlxjFF7B7d4Kff3ogsQxwJOxbrfv5KAjFRaz55j35bRl+zT+N2WspfVUCR+Amowv6CQiW9T7j8AYNBNoVrY1dX55ZX0yzRj0iTJ6EId47Ya2EeSG1EPwTBDkAPMegVW+0AeejjVZ9CUu7KEYzaS21PPygwEwKSe0EK/D8bz0uPNsqytOXIo8zDoSUspv2QexFPrhSxxmVoyX4BQVWzgHApdIzoh1eHJUagQ3B+ooW3MqmhBhWNZmJPcS8yryFAV6w+O5uiM2grlGAFvSgNo1SerLSCesm2CnVKRhW6V8n1eF9E1ci5BI9IHUIxYdWiuJ9wppjtRC//zhsbU1+i4TuiYifchHPjmRUyHWu9oK0nGbKZauSk3pxo5Jke09WAU9VIuhdpCxrpju7qaJZCX5DQ80TSCwB0HjccPRSlNTwsMyONFnk2qYKSX0V2abE/+rf6ZEqef5W8w7ezx32G0/ZsfwlR/yF8pgPucP4MN7PPtT4bCBYFBaWdn+J/RON6hLnvCW18koTlqNg7A/6J09M56FT/BDEqDExznIgFJfahzNMi9+IFnh+JG2dsVT2h8whqhdOsMmHBR9rBufdKWtx+BmgoV+BFJE2mIIqG98ISFU8dIMmMoiiBLVMdRc1NFqBubIow1twEKVUue7qIwRdW6AwJMRwXAeQbMa7gzEMyO3AdKRt/ZKrkTRk1QqC8e5AhS7+wOkkk6XqcpMtVxLwr0/h0XHeZo066az9MnD8DYxykQUPxQW4NhpEHyGuGKD9vRLyPYpPq+jaS1n5tSDWgn/wcFGgJCvQZtlPdhIQbjRz2cEOJoZ3cV+nQ1ei3yJes/UEsDBBQAAgAIAPhMakjHw8Al0wQAAK8RAAAnAAAAdW5pdmVyc2FsL2ZsYXNoX3B1Ymxpc2hpbmdfc2V0dGluZ3MueG1s1VhbTxtHFH7nV4y2ylvDQgoNQbYRAltB4dZ4K6WqKjT2DvaU9a61Oy6hT1zUJBVRg6qgVqmaNKnUPrQPbosbAwH+wuxf6C/pNzu+YkOXRlRUyNgzcy7f+c6ZObObmLhfcshnzA+45yaN4cEhgzA379ncLSSND63M9TGDBIK6NnU8lyUN1zPIRGogUa7kHB4Us0wIiAYEZtxgvCySRlGI8rhprq6uDvKg7KtVz6kI2A8G817JLPssYK5gvll26Bq+xFqZBUZqYICQhJ6a8+yKwwi3AcHlCh11Mg4NioapxXI0v1LwvYprT3mO5xO/kEsa74xNqr+mjDY1zUvMVcEFKUyqaTFObZsrPNTJ8s8ZKTJeKAL48NCIQVa5LYpJ48aIMgNxs9dMZFwHQZWZKQ/RuKJhv8QEtamgeqgdCnZfBM0JPWWvubTE8xZWiCIgaUxbS9nZmen00vyClc4u3bbmZjWGCyhZ6XvWBZSsGWs2fRH5uOZvf7SYvjs7M39nyVpYmLVmFttaYLSLkITZzVgCzHoVP89ahCVEsVLKuZQ7qLZTNAZMoF4d6heY5WU4srhMnYAZ5NMyK3xQoQ4XayqzKOsVxsqTQZnlxV2VtqQh/Aoz2ua0QQBDLls1MXqrVRI3x7pCN7X3dlh9USaoEDRfRPFgLoKWMDunmmLLntsVmhqTnOfYrYBYKcfseVpiHXsiu8LdDCSHDbKMJDgIddLn1DEIFwg931IOKrlAcBHtwkynJIEt7HZG5rI9VOSL1A+6GG+xrgo/n/pYfiOr8o2shZvyQNY/0ZzotbN05HP5hzyE2u/4X5NHsi5rsfR+lnW4qYab4WOCHzV5EG6Em7FUvw63SfiFPIaaslEjcH4sX+PzGwAcY1SPzMqTcB1SGwgJsuG6nqhBEkAj5w8At07CjebKn9CvIaBjEtGwoYQmYmF6AXFYULDkHoGZKpF74Xq4pazJffiIWNpXixotQMEfkKjwj+Vh+Bikw/FJBPlQhfU64hWGw0ea2/BJxJUGNhgL2PfQBDEaGMKFWxJuwcMJ7DxSfDV4kvuKz5Z9HcM1fVDMzE+n713rCEKh2wPmJ01lDJrxKJj/HltX0PVWebQhXQQTaG1jil1bqghIMz+6wE50ehscRTjajt/VSVNZfBNukfCh+ok0N0ydZrsrQNiIz3k8Vp+ew0EEqJfzUxtFRa1476jZPSWG+sTGeSCr8ansZrG/mz7lXwu/jCAfhdtQbAMJt+O7boZ+pAZt19XIdR0pqLZPiVOHQvhVxz6MDEXS+K1wIotxUAwN33hvZPT9m2O3xgfNv9Z/un6uUqPvLjqUu83GO3VmY4+ndaq9/4PSOU2+Rzfj+SX0PWb3OO1/cWk02N4WlDBVa+zfKaOGfhUbpfxB7qJX/ii/k7/KV3IHn18IWsBz+a18KZ/JnfFYVfoyqqsTVPZeo3XuN86eo+aOj1trOEp3gGhHPo15ROwA+67cjSsdE8OufBXz0vAsXlftOsPq5+zXuHcV6Fajo/Bh87ai2cadAZ26cSP4X+zuszba2x8M/8nmfqtrsD4ZLmlzv0C51XH0HyCrl1YJV/4AvUyKrxJjetR6eO16Wk2Yfd8LqJUSd3kJPDrcZq2XCanRkSE8//ZdGhiAte6XLKmBvwFQSwMEFAACAAgA+ExqSNkh+tiyAgAAUgoAACEAAAB1bml2ZXJzYWwvZmxhc2hfc2tpbl9zZXR0aW5ncy54bWyVVm1P2zAQ/r5fUXXfCXstk0IlKJ2ExAYaiO9Ock2sOnZkO2X99/M5NrHbpsl6Qqrvnsf36iup2lK+/DCbpblgQj6D1pSXCjVeN6PF9TxrtRb8IhdcA9cXXMiasPny40/7SROLHGOJHcipnA3JoXezsJ8pFOfj2wJliJCLuiF8/yBKcZGRfFtK0fJiNLRq34BklG8N8vLHYrUedMCo0vca6iim9RXKNEojQSnAkL6vUUZZjGTAvKdL+5nI6V2dz/6AtqOKaku7+YQyRGtICXGRr25QhvHc3B53ZYFynqDhrzbQL59RBqGM7EHGl999RRlkiKZt/mdGGilKLGjMOd/Edw4TpDDPD6O6RBklYELoaLQLrjw217sA5L6G7z7F5yoFe8K6HiwEbHrGYKllC2niT51NVeLtsdXmfcByQ5gygFDVg55M0E+kVf6aWNfj/sAb5UUAcooe8SpYW8OqizcAxvoev1rd2lURxveuCwKUsHPKIMJe2SN/m7IeIQNlj3xmtIBHzvZH8ENLx/EtviWumeerb6zAiTn6evmTt6KnB3y4KnDtFB5TiwKWCsN5oTVg19LE6rqQkqOYUk52tCSaCv4LcdneJqPS5MDgJu30XKWaaganxs3GaJZ02C97Hp/G7jehz607z7RZ4ddzojXJq9r8Jqn5zPGu59bJPDlNwS1p8CDv+UZMJdVEbkG+CMEm++FCQwjG3IawontaA+g0CWqQJqeLnLo7TlWft3UGcm2aRsFPTazrcBUtK2b+9CuFNyhiwoCxY+rKXMcJfR/KQOEmAIjMKz+y3aGz1C3TlMEO/MMPFDbhocxSZUZ0aNpu9ANsdDhvTjNpIN2e6AclxMWGE4RXE5eIN05oiGfeXRwPvSaZsplFz35sKftdhpMXgjqFm6XoamM/rqFR4v+S/wBQSwMEFAACAAgA+ExqSEEQzASkBAAAwBAAACYAAAB1bml2ZXJzYWwvaHRtbF9wdWJsaXNoaW5nX3NldHRpbmdzLnhtbNVY3U4bRxS+5ylGW+Wu8UJKGoJsEAIjUAnQsJVSVRUavIO9zXrX2h2X0Ct+1CQVUWNVQa1SNWlSqb1oL9wWNwYCvMLMK/RJ+s2O12axcZc2TVshw+7M+fnOd86ZMyY7fqfsko9ZEDq+lzOGMoMGYV7Btx2vmDPes6Yvjxgk5NSzqet7LGd4vkHGxwayleqK64SlJcY5REMCM144WuE5o8R5ZdQ019bWMk5YCdSu71Y57IeZgl82KwELmcdZYFZcuo4/fL3CQmNsYICQrF664dtVlxHHBgTPUeioO8PLrmFqqRVauF0M/KpnT/quH5CguJIz3hiZUD+xjLY05ZSZp2ILx7ColvkotW1HwaHukvMJIyXmFEvAPTQ4bJA1x+alnHFlWJmBuNltJjKuY6DKzKSPYDzesl9mnNqUU/2qHXJ2h4fxgl6y1z1adgoWdoiKP2dMWctLc7NT+eX5BSu/tDxj3ZjTGC6gZOVvWRdQsmatufxF5NOan3l/MX9zbnb+nWVrYWHOml3saIHRBCFZM8lYFsz61aDA2oRlealaXvGo46LYztAYMo5ydWlQZJY/7SCLq9QNmUE+qrDiu1XqOnxdZRZVfZuxykRYYQV+U6UtZ/CgyoyOOW0QwJDLdk1cvd4uiWsjidBN7b0TVk+UWco5LZRQPFiLoGXN00ux2KrvJUJT72TFd+12QKtg2UUsE4FDXYM4HLEV2rtcMcCnHRf8K92hzKrHu4IrlGgQJjhs86hKuTD2gfhS1MVL0ZBb4kA0P9RR6r3zdMQT8as4hNov+N0QR6IpGqn0fhBNuKnLLfmA4KEhDuSm3Eql+oXcIfJTcQw1ZaNB4PxYvMDnZwA4xlszMitO5AakNhESZOWGXmhAEkAj53cBt0nkZrzzG/QbCOiYRDRsKqHxVJieQhwWFCyxR2CmTsSe3JDbyprYh4+IpX21qdECFPwBiQr/WBzKByAdjk8iyIcqrBcRrzAs72tu5cOIKw0skwrYN9AEMRoYwoVbIrfh4QR27iu+WjyJfcVn276O4ZJu/dn5qfytS6eCUOj2gPlhrIyXOB4F869jSwTdbJdHB9JFMIHWDqbUtaWKgMT50QV2otPb4ijC0XH8pk6ayuJLuU3kPfWINLdMnWU7ESBspOc8HauP+nAQAerm/EyjqKgV76dqdk+JoT7ROHdFPT2VSRZ7u+lR/g35WQT5SO5AsQNE7qR3HYd+pF46ruuR6yZSUO+cEmcOBfn5qT6MDEXSeFY4kcU0KAaHrrw1fPXtayPXRzPm7xvfX+6r1Jqkiy51vHiUTp47qtNpnRnYf6LUZ2x36U77QRmTjNldTntfRVojs3sEZU01sHrPvmhEv57RJ74Vu5h+34mvxU/iuajh8yPBof5EfCWeiceiNpqq7p5FlXKCWt1rDcP91mlyFPdw2urB4VgDopp4lLLpa8C+K3bTSqfEsCuep7wGPE43JxOnUrNPB6a9fUC3Hh1u9+L7h2YbtwDM3taM/1/063mt8/db/bW0a/+rqm7mV9WuT1FATRzPB8jTP5bbf/+Qe6Wk/Zc40G/tL4GJb31Zs+f36wGsJ//rMDbwB1BLAwQUAAIACAD4TGpIZTGx2I8BAAATBgAAHwAAAHVuaXZlcnNhbC9odG1sX3NraW5fc2V0dGluZ3MuanONlE1vwjAMhu/8iiq7Toh9lu2GBpMmcZi03aYdQjGlIk2iJO3oEP99dfhq0nQQX+jL09exK3vTi+pDEhI9Rxv72z6/u89WA9SMKuDa1VmHnqNONMvm8JnlwDIOxEPKw6tHeXsiQsaEW9NZ9YG2uuFHBP6zoEw3cRmwUAFNB7QyoP0EtHUo8a9T2b6qXUWNNs8KYwTvJ4Ib4KbPhcqpZcjVqz3NAj1YlKDOoAuagGMa29NFnhwfYowml4hcUl5NRSr6M5qsUiUKPu/Kv6wkqPqDr3bA4Cl+mTh2LNPmzUDuJ54MMbpJqUBr2Od9nGAEYUZnwBq+A3v+QR3jdkEeXWY6Mwd6dIPRpCVNodWl4QjDxXjt1epmjNHmDKzNjri7xXAIRitQLavxPYYDClnICz6gVCLFjrTQds+PKBN0nvF0n3qAEeTwsmjb1b1Tofb6Y+KMkPBGaBmYyLxrcVww9SY4uNrLOg3NPAuJPCR27ypfLI+icx/jLxJ8/qqzCYNbsc5QGLtwo+9zF3R38La3/QNQSwMEFAACAAgA+ExqSNKErmavAAAAQAEAABoAAAB1bml2ZXJzYWwvaTE4bl9wcmVzZXRzLnhtbJ2PsQ7CIBCGd56C3C7YrWkANxM3B51Npagk7dFwYH18aWpMFxeHS/jJ/325U7vX0POni+QDaqjEFrhDGzqPdw3n035TA6fUYtf2AZ0GDMB3hilf1XiMjlwiXhRIGh4pjY2U0zQJT2MsBgp9TkVMwoZBlhkCypmU44LCwjb+L/rzB4YxztU1+z4d0JR3SUuFU7QaZubiUHi8BZC/CjGvCkp+dXOymVLZoQQlV5cb9gZQSwMEFAACAAgA+ExqSGFlyq98AAAAfgAAABwAAAB1bml2ZXJzYWwvbG9jYWxfc2V0dGluZ3MueG1ss7GvyM1RKEstKs7Mz7NVMtQzUFJIzUvOT8nMS7dVCg1x07VQUiguScxLSczJz0u1VcrLV1Kwt+OyyclPTswJTi0pASosVijISaxMLQpJzQUySlL9EnOBKi/Mv7Dvwu4Ley92X9ipoKtwYcaF7Rf2XNh6YS8Y71PSt+MCAFBLAwQUAAIACABNejVG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D4TGpINdvZrWgBAADzAgAAKQAAAHVuaXZlcnNhbC9za2luX2N1c3RvbWl6YXRpb25fc2V0dGluZ3MueG1sjVLbahsxEH3PV4j8gCWNbgtbg67FkIdCE/K89aphiaMtK4WEoo+vNq1x3Lq0mqeZc+YMMzp9fpySfc5lfpq+D2Wa0+dYypQe8vYKoX4/H+bl0xJzLHlzqtxPaZxfdunrvNZaNZchjcMy2hXNW4zC20NKauVUy5hhFEnmqVfIeW4b1oHrwDbMUWL7zW8SP3WXuI+pXFbtN2fonw27lONSdmmMr1s4Z7+Hzjf4uAzj1Hh5K9ga9Ti1OrYGYoRL7ivVACCQ5Y44XKXspCbIY8YxVKMoUECEc9KJSiTl0LLQiabCfCcQk4xRV6mnrRtpbRy1VUJHiG7TvOpsDcFIjBEhBJirXEAwGDU2NA0Naj0gODAgqjaaKEDBBhNY9c4Ly5GiXmBcmTGA8em4p+3en+tU/e91juf8h+DFL7iIrt7aXDBXv39elka+jU/fDkOJ6MuQ4278cB3ubm6uf3nyzb9HxmrUtvFfff0DUEsDBBQAAgAIAPhMakgSPQZxMRQAANApAAAXAAAAdW5pdmVyc2FsL3VuaXZlcnNhbC5wbmftWntUUlnbxzStacymyS6W2kzvl05NOvVmFqnYxazJa2WWCsxUVl7wGl5QRMd5x7IxZqaZKA1RK/EG5AVMFKhp1BonqUBOiYqXDOGEpAgICLwHZ2atd63vW+tb7//+weL89jnP3s/+Pb/97L3P2VfCQgLtP3D6AAaD2R85fPAYDGbjDoNZX1piC5VkFK4zQX9W6ccC98PovRtkELC5sC94HwzWSFw29/ViCC9NOXw6HQZb/tjys+pOrjkHg30We+TgvhNZKMVg8NXEC23dI8Zb01bTVjscd6xw++nW5XW1X/mHL71ifWX/RnebMfcqm84jS75Zd/HyNyuWFnz427kqm0Wlt7K3N/LbxOlSn5xxulxOkpsnB4FvruJOJ/TVRUVw2svRNDleeu6Wn+7N9etEP/3Em8cOCB+1yaC0hnyKuTJp3+dSt69BQC2oOh+y1VK24QDzcnmIdWe3K8HHYwlUkBLU9w8IE0wqSqoVhPPBMMzoNUYGdAk70rd5Mvf9I7uxoL9v9O60VDIMX7pKe0uvjEJlj/+S6gKVDNTbFBu+94cqeBh8SeYfXjiyBpU1MgzuoYMfrErmqEVP0/m+mdMzglBKOdekB8fSLE1fPmpX7FThN/1kkx2an4oMrKgRE4YL7EJcct41CqRtQl2RC27izT0SygmAas7HQ238gbUpxqG2Hk5kMEAXyDd+jANU04W2G/6NyGpEAUPA5vYyRGo922lWNM7OA+D4dg4ZKRIj+zrgiypYfUBfuBUHhbmjPLANADsMk+1uFtqooFDH5noycMazezIqarqjiGeBSDgOhVhDowhkbSD+GOg79/4xBYXu0WSI1PLczh/0pU/Zg7QhB7E0p2QrmMZJlFAUHf1JtSqmAoeZwYgSuoAYyDOPyZcFVbZycCO3byPDLh3UvSx8jrR+fEwV38aNKeRFUT1JcWTFDoNwGjRuETM+E+InMMImLNdW5rWRJkBVVx1EemCzjYb1zCH9KaLsVcFoA36AiAfSxPgXhhY+w8DVyFqUCUZ2DMFQRRpMqvcA0hxXiqR1ITlD7BhGpHgCQ1fBD/dlgGkB11B0H0golF4ohsNzHs7uONgra90xa6bThDafxgBVXjfF3l/EqPNbhHCwQwHnBJHpFLryWA+t8PdrGzmcY1qmC/oZIzanjDPo8l4DeyBkAQoAh43G625CvdS+oI+zICfQpFpp5Y3Tm/y3RZJAfVPX1abBkwii43Y58zX4C5umdidFVUtp4nfiGikLxfdiiGjZ6tJTQL378Z69xYsg185Arn1p/3t8GBB/n7X8rZwNRxdqnD5PQnROxn6JpsfGrzjd08f2YvRq5+LIbE5UNb0eCxRM3L2hNLwi5eREe/FCEiqiiJXWBxmC1u21alE3Lqh7+Sr1A3CKvu98hLX2qsu+8MDPhPqEDyeyOUqwRZiWYNNvoS4j3hjFAhIcy3FtOD+Dvv9QcnPynRu0teEAsEOAC66AAvrg5talq65jvwCkR11/lRTysDqXtTecVtFTK+8cQnuIsazC0SiqLRXMOInFS7pfBoY1FCrhEhBoYnJMJyA9MueMekfiMSIen0tjRRuqft1HkXg0D67hhBp0SLtZtdOEtJUEZmO5lEKINyRd0cCPqDcAYtk4DjWYlEx9SxPXqrAIeS6HLmLc+ZlNVmMhrx6O0LeFCfOT7JcbbL+7d4MW+sKQRmZgRVbDGRBD3MGXlCdKp52iHXjXaAJOQgLzZqgKcGO2810GKGSxrGejkvEN3ZecC6qSeBpQs3U5FqmksOnlVxU4JkPewgDx/ZVUYnFNDzYH5DLwA+J6FZOSQNBKiibEnxvhE5v89LqacTDDYWmsF+OG4mY4oAVjB/P44A+WjKBztvh2344EyTojwb2mB6SOM4McPj36rP5RosPKhC9iGr9yDgoBhQo67v6e2nGDHx3o829mRYt0WG5rpPZOYQ8Xi+NEnedMnqJvCvu5v0t/E5zDHdyHWAPCsW2a13r4KW0cWSmujwX3KN8fV+n3YJglQ70ZFO0cXFJZl9SKPipIi8UH93VgX7O5rceJlS49OALAuG1JQn6By1adi4m0xDa//h9hAxdsLLNA0qcFo36bwiwPfAwlu3UFkDDzyw5bnoKNzj+xMeT/A5MdU13r3eYT6SLLHLHCzVIfLHUBLIAFsAAWwAJYAAtgASyABbAAFsACWAALYAEsgAWwAP47kCk1aiUIyyecwyvdLS8zd1veWcIuf/zfgAfLFhdrh3KUbzrXoH2y3966EFKeNXrlOoNgBLW32WisWZ4nMpJd7KBnM6O7cwSnwLzjxOa5aRLPB3jVeIOGxRllLKW3ejdxT5dfZkWWlJwZwlXTkksyNagIbeukdiYLMp1ltEryDOXGFXq48FWj5lFL8knmH8Hr16Dv4Uo2NFF6wYGCUZ2U4qoc5tAtJh7gv9agdns9E+PeNXaHDOFAGj/G/PtWxm0f44yAWp4z2cb/Q5qFIhjVoVrjUU/OJaBDnV07Lsqux/Xi2jIleC09G2+s5IN04ElE4ljDeHnu9FMOUdUkWklw5M144H7+2WAF+6LeAcsYxT8N1l6nzJ0bQNRHnY/S7qoFfo9wXZIy6Z96fGv4oFI2FXPIfsYla7hAsE+ykwD+GOii+wPr6C3XO31IsnyumrnUvqE73MD99aBCFeiKnxEcDv+ognJ1+v1jB+X3R5kosojNjOHXAwH2+gQUBQ2Qgxg/1r/q4o7LG0UKIKHtLQNE/nLWNTuiFf8EcW3SDvawwW84S15L7dKubn3RQjwpgLeGc87Tpx83ptsVy0IGVwnG2mqcnvf5N4YkPPTe1lz3SLEzqyH0D2Df14OiT1q7x/vy0HYG7Ix/wBU4z/m3yO/rpHW9kSfk0gbrQM9IRpFfVbXtHPhiuYPf7PDaPf0QRQGt4cRKvjKa7pLOKyc6utPHntQfuPZTGgIGO49d9XamfJRVqnkRHyVl1QG9LUSP/RUPKvxWmZ5XhFkPYH9ou7rJnR7q6yaW0m2nsWz7QCyXmFRz+XlBha2eEyQDDtibWgMPCMfxfMWfbUlBLE6U5rxFBNL7txNXX2SWxIm3aq1hw83y5KVBSrek5jgErRqbVI+TZEcQiFBrd10+D1GdVC9V65dq7tp2Gj/z7fb2zXR2ZxWqoS6+IaG4akxID8URlsE55NFecoC0FzQhu2ZUWR8KWJECePcXmBwvWjoErGAnsVlc3t6p0wJuVDA4cF4dQYxDkEn+qUd8T91+S2NZ/xZh/2UCd3cqp1rqsc69Wuy5qHOkGsOoxl77ul8TH3UBmFFRzLkxphXzlZlejSX2R9bHkcV0U09fHJpc9FdNTHgiAdjh6CZvNwskLsMP5AlOCauizLYBSAl6zB2UVJzqmzY6XnlJcK2ig+J4g8m2kws8iW1NnUiT+U8JKKaZNyXeQ7t1INqMG9mna1H0tfRuDxKjgsEgQezowVsse9hzFF7dN+Vrs6gzgKPpTxgzwU98HpZIPSCFeg6NoB/8w6e+BgiSU4VDprFvMXtT3uyORwD+HEoZzgO+/wSsRnpv0bHAu8tXY/utdVgym4wdRod/hbywfunJCxCLTSU4ZLmUe3dRp0Pe+8LrPLNRadYKTBKZN0/37MG70/Oc9DaBXOFOJHoesAQB2kfx/btg/ns05i0ZgmBDohft8bjZe0/B6E/x9wFrHpJVBLSa4rtFp1u7+2rxSHSlu/M/cKiAgvLIwG0zatD16busFz00PrL7WzY3RGtvArMpdM81g4cGzwcSD0z2cA+nnRbwz9YSHpp0fIJJEqp/KtPJlhSjzXqAqpLr8bzDVIsnGbUKIb42rpQH6ndYIt9MNqkZBHJXWdzrA8FiW5g7SecZABb+rDAwXY0TgVQAkOHwnO7bN5I5KLE6j0Fn6LA54uxYTkkffZy/Q9EMkX8ahw7K2NaewMMAyZw5LkadLjRcakoCOzxUWnebD4YnqindL60qqvHmFaJIhEgWStALdmdRWJx+D95R4x1kQQUVi0JPCp5aQhkSqn6FqzPc93xyO9ZCmJGWL+M8royv06aCWDWKXq3IYas5z3atFhaFCU6gjUhSvRpXJ46WMpGCXTc3xPcnQ5JrFuJfe2FIg62S3+m1FBJeLJdexHtyySIM8rcAs8u//K02DM6oTnWyqEjexX56nGFZCqRgZEaCpAWZ5EueF5NQ2Jkz6K1Wk64eKo4Twx4qNG/Lkq8p1/feqT5g3amv5NOzXrj6qHMqFBjGJ2cBu91eNFBtbFtj3cl2ha9s6PkFb6DNCEkGVo5rkLi/n6moP8ZgxkkUm8Jggd5GH034R+q+Erz1+y0T4AnzKQDRcvxI+Twl/d7qOdml+egIUqv6POW4hvEqtPompOuBpMgpXoawpWSJs43IKtWuyMROOg28rtN+64VBdNSp5b7hkiEN/nitLG/pqqJ3reX6ac5adzlzl6Id/1cgyvO07ZISlRiXFR2MPfioJeYWi1MqijNUlyPIIfNi3ey42cPJ7fcWDGw4o2zon7cBbpzzCq3dMUcXvftlBeAdRYtUquKfd3DNtSovdU7XB45ibaHR8Ycc37BLWbu3hm1okuDkPe2LOneq/WSYZCoWgRK1KDUfuWtme9CmtOkxV/PszGJeHRg/1LL8vUW1oYa6pFqd2iHN/FNtXBR9nv4W/HE+JcRtPkkV1REKq0Ho2ipfjMHxU1BeEe41BYn1oboEuTZDXX6v2ikRGHdK1MJBDBPFCwEezWoSNhrLU+wdfNeiEbOlN/YS4yRQ3ux9qY3D5zIR8fKeokmInTRlIYruCZgawJMcTzA3WKy7gM/PchFwxYEVa0/k1qzpiuRO/3JdiVfmuCHmRhyU07NjREqu7CgajjxUk98cjCD6OusdvtoGCHby/rfbNejn6mXxOSc6NWll89EL9Zn6bZY74hNfV/AOh3Tg7g1rIHif2avQP7xnJ/VSG8pwyn8Gg4A/LpqjSPO0LfbbcYYTynRN+Mvdabp/4+R1moLFiOKIqvGtRP/GKSJhbuxNPdooj/u2ponZ08z3y2EHbYsGg1oXz0EJ+ZV5Y4iktkxYmet1jzva6NFa/meQe1/yzsVHbQogi8YV05aBltLOmZvuGTN8p6qRNfi/CDwoTKNJ+Gq7E15rlZsWR9ldwSkF6CuvXBY/7xG+WMzs3fmet8Y6QKJUs3E+IBbS2svj6EltMXMOt2fd34orLoHvH10vme1a+z+bmYm0fw6ufo+Gwm3+tTZOgrh9L0+Eq0OfE+yInZ89XvKe46Kk6nG/P4ffhjODF9TL6B6hvIl+SIr5F8qzz+cqU2pKcRsH9MbjZJGdOzTCayvCjnMItT1GdcnyFb4rGDrmu1UuX7qejlYuA+4kgruiHGbAXZnOGDa/RQKtFgwNRAyHYkTRe12bJPG3StECp8yMxcWYgc+c4XJL+Mc/NSRGMBrjeOSAilMdJj1IRQ++OnS5OXdkGXq3ro+Rh52WIsy31r9dw5vtlEVmv6KZUkvzUL1n9dmfG6/eqUb+WJXXpXedNMV6bYus/jPhEoQ57YI5JECKE0Op6QDtxzPk6lgqxhrWAa0ucyTHyfds74NU3b2hO0I1NmqkohcwPMDeOqbUxaM4gHxJI9ftXUWYKr5N8dHqe1x5mGpLijCOc6FeQLu2SPww9XIcDxK2pjauePE9V/MnBhrptQcwUkUhcX1ksfJLpWiPj93lbfXAqxZJ76dhn8uJaJHkdo0bLsLzO4nZpKXK5zJMmTzD4PVkgkE8BruZI9npLk0S8HuygxDEe6YRcEnYcePKWkqjqK+Dqs8uS6IGW8LzTsBbS832Cv6rV6oafDO5erwa6tXP3pLc9FxzimAmH1cKBH40sLWgauhxsErPGdyp3IxTMIEufMblUxWHb7rw5VBCmJZdzSxxiKhhWfezk5DVy9G6OQvF4w/WVVvtySz7k9zEiIftScrSLWc2TF+dl4t07Ty7y5klcN/gnhBo5rroyZ0dnXUZ3Vx7B8YKTG/xKx7+NNA6yJAATXKhg0Q4+xzkDSVIlVQqpRDyBtBFK91XE32mnyBHKoOs+5uQk+kUw8CDDVpunH/vYDWFpLqZ5xKJvbv/Xzz1e26pPM3462s1qbz1PxY80hXtoweDBdPzy51QX7Vw1m+UVabps6wG683MsSq04uKiTmiNRv6Pnvh8N0/Y2ZuWtLsHAjBYfeZQtnTmcZWM8xtml6IemlExWo04mWiQ+9gUd844EvV+zzP8owFaz2xx97Nd9k/axDOqNBdg6iiDtR2TM54Hg+WeND7Llxkt9lSLvUZez7hmkHXYFAcYMysFrk/nFFB8ZV+xepOlgOvTBnPSJeeZtPQg67TJXcaO24H4NRj9rY4vi3Ilz4ww2E1kt+F62bn+QMvqTb5Fklm+Nyym243QnfKEeoUw+9g1xO6sGJZ6wzNv6qobwvCa3/XIU8tCmKaIlHXfp7cy8IqEMUhAGwzPH7EV/V0til+gLcX9aOd1fpzWBxh58mdBhgsRPUHg0C516S0NP4C8N2xA2JRxsU/31puXbcmxxE/OHOsRwQUYKzODez3jezQOWybVccssW5O9miJ3785PzgYG3t4gPWBZ+ZfNVvnyrxnEElOGvtWdqyIrv99X5Wt410ztETYxey9FQ/ss7yP456llmzorz3aLXdLlja5j86ZpDaGmayOfUjafTKnhBYYXsQDZrpBcs0GC8J3hvL3yMQz20Phmc4mW/jK7+5pG0IH2GNtfMMrK0o2TQi07J4E571IE0NcR52w5Czj3fxyAmey1c839otdS8mC55RDhzIvA/zhE6EbJ3dFr8/fN23PKN+7zZpWlB4OpBVXVBMiXsW8s1t1h26qoodYBwa6EuamnRa55u+kWuxTHOt8ThbNm2Zs3BNjrWtj2rPOaZ/MHbQJCDtL3f/XNvwFQSwMEFAACAAgA+ExqSJF1CYhMAAAAawAAABsAAAB1bml2ZXJzYWwvdW5pdmVyc2FsLnBuZy54bWyzsa/IzVEoSy0qzszPs1Uy1DNQsrfj5bIpKEoty0wtV6gAigEFIUBJodJWycQIwS3PTCnJAKowMDFACGakZqZnlNgqmVsgBPWBZgIAUEsBAgAAFAACAAgA+ExqSNdT02+wBQAADxMAAB0AAAAAAAAAAQAAAAAAAAAAAHVuaXZlcnNhbC9jb21tb25fbWVzc2FnZXMubG5nUEsBAgAAFAACAAgA+ExqSMfDwCXTBAAArxEAACcAAAAAAAAAAQAAAAAA6wUAAHVuaXZlcnNhbC9mbGFzaF9wdWJsaXNoaW5nX3NldHRpbmdzLnhtbFBLAQIAABQAAgAIAPhMakjZIfrYsgIAAFIKAAAhAAAAAAAAAAEAAAAAAAMLAAB1bml2ZXJzYWwvZmxhc2hfc2tpbl9zZXR0aW5ncy54bWxQSwECAAAUAAIACAD4TGpIQRDMBKQEAADAEAAAJgAAAAAAAAABAAAAAAD0DQAAdW5pdmVyc2FsL2h0bWxfcHVibGlzaGluZ19zZXR0aW5ncy54bWxQSwECAAAUAAIACAD4TGpIZTGx2I8BAAATBgAAHwAAAAAAAAABAAAAAADcEgAAdW5pdmVyc2FsL2h0bWxfc2tpbl9zZXR0aW5ncy5qc1BLAQIAABQAAgAIAPhMakjShK5mrwAAAEABAAAaAAAAAAAAAAEAAAAAAKgUAAB1bml2ZXJzYWwvaTE4bl9wcmVzZXRzLnhtbFBLAQIAABQAAgAIAPhMakhhZcqvfAAAAH4AAAAcAAAAAAAAAAEAAAAAAI8VAAB1bml2ZXJzYWwvbG9jYWxfc2V0dGluZ3MueG1sUEsBAgAAFAACAAgATXo1Rs6CCTfsAgAAiAgAABQAAAAAAAAAAQAAAAAARRYAAHVuaXZlcnNhbC9wbGF5ZXIueG1sUEsBAgAAFAACAAgA+ExqSDXb2a1oAQAA8wIAACkAAAAAAAAAAQAAAAAAYxkAAHVuaXZlcnNhbC9za2luX2N1c3RvbWl6YXRpb25fc2V0dGluZ3MueG1sUEsBAgAAFAACAAgA+ExqSBI9BnExFAAA0CkAABcAAAAAAAAAAAAAAAAAEhsAAHVuaXZlcnNhbC91bml2ZXJzYWwucG5nUEsBAgAAFAACAAgA+ExqSJF1CYhMAAAAawAAABsAAAAAAAAAAQAAAAAAeC8AAHVuaXZlcnNhbC91bml2ZXJzYWwucG5nLnhtbFBLBQYAAAAACwALAEkDAAD9LwAAAAA="/>
  <p:tag name="ISPRING_PRESENTATION_TITLE" val="Презентация для вебинара"/>
</p:tagLst>
</file>

<file path=ppt/theme/theme1.xml><?xml version="1.0" encoding="utf-8"?>
<a:theme xmlns:a="http://schemas.openxmlformats.org/drawingml/2006/main" name="Тема4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B84FAD19-4B0D-4F61-8ABE-061969487A36}" vid="{65A43387-5796-47D2-AAD8-0D4A90D9F422}"/>
    </a:ext>
  </a:extLst>
</a:theme>
</file>

<file path=ppt/theme/theme3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мАКЕТ2</Template>
  <TotalTime>9822</TotalTime>
  <Words>300</Words>
  <Application>Microsoft Office PowerPoint</Application>
  <PresentationFormat>Произвольный</PresentationFormat>
  <Paragraphs>59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Roboto Cn</vt:lpstr>
      <vt:lpstr>Тема4</vt:lpstr>
      <vt:lpstr>2_Тема1</vt:lpstr>
      <vt:lpstr>Тема Office</vt:lpstr>
      <vt:lpstr>Презентация PowerPoint</vt:lpstr>
      <vt:lpstr>Актуальность ВКР</vt:lpstr>
      <vt:lpstr>Объект, предмет и цель ВКР</vt:lpstr>
      <vt:lpstr>Задачи ВКР:</vt:lpstr>
      <vt:lpstr>Постановка задачи на разработку программного обеспечения</vt:lpstr>
      <vt:lpstr>Анализ и РАЗРАБОТКА требований</vt:lpstr>
      <vt:lpstr>ОБЗОР И Анализ АНАЛОГОВ ПРОГРАММНОГО ОБЕСПЕЧЕНИЯ</vt:lpstr>
      <vt:lpstr>Проектирование ПРОГРАММНОГО ОБЕСПЕЧЕНИЯ</vt:lpstr>
      <vt:lpstr>Проектирование базы данных</vt:lpstr>
      <vt:lpstr>Выбор технологий</vt:lpstr>
      <vt:lpstr>Реализация программного обеспечения</vt:lpstr>
      <vt:lpstr>Тестирование</vt:lpstr>
      <vt:lpstr>Демонстрация работы программного обеспечения</vt:lpstr>
      <vt:lpstr>ВЫВОДЫ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для вебинара</dc:title>
  <dc:creator>Анна Богданова</dc:creator>
  <cp:lastModifiedBy>Оксана Гущина</cp:lastModifiedBy>
  <cp:revision>455</cp:revision>
  <cp:lastPrinted>2015-10-05T09:05:23Z</cp:lastPrinted>
  <dcterms:created xsi:type="dcterms:W3CDTF">2015-02-11T07:21:46Z</dcterms:created>
  <dcterms:modified xsi:type="dcterms:W3CDTF">2024-04-25T11:26:39Z</dcterms:modified>
</cp:coreProperties>
</file>