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314" r:id="rId2"/>
    <p:sldId id="360" r:id="rId3"/>
    <p:sldId id="393" r:id="rId4"/>
    <p:sldId id="386" r:id="rId5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0504D"/>
    <a:srgbClr val="6699FF"/>
    <a:srgbClr val="D07C7A"/>
    <a:srgbClr val="C15350"/>
    <a:srgbClr val="F8F8F8"/>
    <a:srgbClr val="0101FF"/>
    <a:srgbClr val="029E21"/>
    <a:srgbClr val="9BBB59"/>
    <a:srgbClr val="00B050"/>
    <a:srgbClr val="A8C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03" autoAdjust="0"/>
    <p:restoredTop sz="98718" autoAdjust="0"/>
  </p:normalViewPr>
  <p:slideViewPr>
    <p:cSldViewPr>
      <p:cViewPr varScale="1">
        <p:scale>
          <a:sx n="70" d="100"/>
          <a:sy n="70" d="100"/>
        </p:scale>
        <p:origin x="-76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71800" cy="497364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7" y="3"/>
            <a:ext cx="2971800" cy="497364"/>
          </a:xfrm>
          <a:prstGeom prst="rect">
            <a:avLst/>
          </a:prstGeom>
        </p:spPr>
        <p:txBody>
          <a:bodyPr vert="horz" lIns="91815" tIns="45907" rIns="91815" bIns="45907" rtlCol="0"/>
          <a:lstStyle>
            <a:lvl1pPr algn="r">
              <a:defRPr sz="1200"/>
            </a:lvl1pPr>
          </a:lstStyle>
          <a:p>
            <a:fld id="{76A75B42-60E4-406A-A256-008C3906FC3B}" type="datetimeFigureOut">
              <a:rPr lang="ru-RU" smtClean="0"/>
              <a:pPr/>
              <a:t>26.10.2017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15" tIns="45907" rIns="91815" bIns="459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60"/>
            <a:ext cx="5486400" cy="4476274"/>
          </a:xfrm>
          <a:prstGeom prst="rect">
            <a:avLst/>
          </a:prstGeom>
        </p:spPr>
        <p:txBody>
          <a:bodyPr vert="horz" lIns="91815" tIns="45907" rIns="91815" bIns="4590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8189"/>
            <a:ext cx="2971800" cy="497364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7" y="9448189"/>
            <a:ext cx="2971800" cy="497364"/>
          </a:xfrm>
          <a:prstGeom prst="rect">
            <a:avLst/>
          </a:prstGeom>
        </p:spPr>
        <p:txBody>
          <a:bodyPr vert="horz" lIns="91815" tIns="45907" rIns="91815" bIns="45907" rtlCol="0" anchor="b"/>
          <a:lstStyle>
            <a:lvl1pPr algn="r">
              <a:defRPr sz="1200"/>
            </a:lvl1pPr>
          </a:lstStyle>
          <a:p>
            <a:fld id="{6A8642E0-41B9-47BC-98E2-0CD1EB8ED2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1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6625" y="746125"/>
            <a:ext cx="4973638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5BE43-7A32-4EBA-9ACD-868947E0DE0C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3368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53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4919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948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701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7358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264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82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82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583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240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549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4442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1753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395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483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55C06-4271-4700-BB99-C137757F641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AD7CD-6770-42BE-A5DC-5FD63748D0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666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esign\ПРЕЗЕНТАЦИИ\Презентация ТИУ ректору\приложенные файлы\фон през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91464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11560" y="4581128"/>
            <a:ext cx="8064896" cy="208823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chemeClr val="bg1"/>
                </a:solidFill>
                <a:latin typeface="Arial Narrow" pitchFamily="34" charset="0"/>
              </a:rPr>
              <a:t/>
            </a:r>
            <a:br>
              <a:rPr lang="ru-RU" sz="3600" b="1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Arial Narrow" pitchFamily="34" charset="0"/>
              </a:rPr>
              <a:t>Контрольные  работы по дисциплине «Деловое общение и ведение переговоров»</a:t>
            </a:r>
            <a:br>
              <a:rPr lang="ru-RU" sz="3600" b="1" dirty="0" smtClean="0">
                <a:solidFill>
                  <a:schemeClr val="bg1"/>
                </a:solidFill>
                <a:latin typeface="Arial Narrow" pitchFamily="34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Arial Narrow" pitchFamily="34" charset="0"/>
              </a:rPr>
              <a:t/>
            </a:r>
            <a:br>
              <a:rPr lang="ru-RU" sz="3600" b="1" dirty="0" smtClean="0">
                <a:solidFill>
                  <a:schemeClr val="bg1"/>
                </a:solidFill>
                <a:latin typeface="Arial Narrow" pitchFamily="34" charset="0"/>
              </a:rPr>
            </a:br>
            <a:endParaRPr lang="ru-RU" sz="3600" dirty="0">
              <a:solidFill>
                <a:schemeClr val="bg1"/>
              </a:solidFill>
              <a:effectLst/>
              <a:latin typeface="Arial Narrow" pitchFamily="34" charset="0"/>
            </a:endParaRPr>
          </a:p>
        </p:txBody>
      </p:sp>
      <p:pic>
        <p:nvPicPr>
          <p:cNvPr id="5" name="Picture 2" descr="C:\Users\user\Desktop\ТИУ лого i universit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8472" y="2096334"/>
            <a:ext cx="2953473" cy="165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295252" y="3254186"/>
            <a:ext cx="2808312" cy="3603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1678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:\Design\ПРЕЗЕНТАЦИИ\Презентация ТИУ ректору\приложенные файлы\шапка през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5308"/>
            <a:ext cx="9144000" cy="8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ТИУ лого i universit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675" y="-10200"/>
            <a:ext cx="1168673" cy="6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285720" y="4357694"/>
            <a:ext cx="8572560" cy="142876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Arial Narrow" pitchFamily="34" charset="0"/>
              </a:rPr>
              <a:t>Этапы проведения: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 …..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…..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…..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…..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85720" y="2571744"/>
            <a:ext cx="8643998" cy="164307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latin typeface="Arial Narrow" pitchFamily="34" charset="0"/>
            </a:endParaRPr>
          </a:p>
          <a:p>
            <a:pPr algn="ctr"/>
            <a:r>
              <a:rPr lang="ru-RU" b="1" dirty="0" smtClean="0">
                <a:latin typeface="Arial Narrow" pitchFamily="34" charset="0"/>
              </a:rPr>
              <a:t>Этапы подготовки: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 …..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…..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…..</a:t>
            </a:r>
          </a:p>
          <a:p>
            <a:pPr marL="714375">
              <a:buFont typeface="Arial" pitchFamily="34" charset="0"/>
              <a:buChar char="•"/>
            </a:pPr>
            <a:r>
              <a:rPr lang="ru-RU" dirty="0" smtClean="0">
                <a:latin typeface="Arial Narrow" pitchFamily="34" charset="0"/>
              </a:rPr>
              <a:t>…..</a:t>
            </a:r>
          </a:p>
          <a:p>
            <a:pPr marL="714375">
              <a:buFont typeface="Arial" pitchFamily="34" charset="0"/>
              <a:buChar char="•"/>
            </a:pPr>
            <a:endParaRPr lang="ru-RU" sz="1900" dirty="0" smtClean="0">
              <a:latin typeface="Arial Narrow" pitchFamily="34" charset="0"/>
            </a:endParaRPr>
          </a:p>
        </p:txBody>
      </p:sp>
      <p:grpSp>
        <p:nvGrpSpPr>
          <p:cNvPr id="36" name="Группа 35"/>
          <p:cNvGrpSpPr/>
          <p:nvPr/>
        </p:nvGrpSpPr>
        <p:grpSpPr>
          <a:xfrm>
            <a:off x="142844" y="928670"/>
            <a:ext cx="8792492" cy="1357322"/>
            <a:chOff x="250348" y="1084336"/>
            <a:chExt cx="8792492" cy="1428761"/>
          </a:xfrm>
        </p:grpSpPr>
        <p:cxnSp>
          <p:nvCxnSpPr>
            <p:cNvPr id="35" name="Прямая соединительная линия 34"/>
            <p:cNvCxnSpPr/>
            <p:nvPr/>
          </p:nvCxnSpPr>
          <p:spPr>
            <a:xfrm>
              <a:off x="6397482" y="1362923"/>
              <a:ext cx="1677521" cy="450148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3" name="Прямая соединительная линия 32"/>
            <p:cNvCxnSpPr>
              <a:endCxn id="26" idx="0"/>
            </p:cNvCxnSpPr>
            <p:nvPr/>
          </p:nvCxnSpPr>
          <p:spPr>
            <a:xfrm flipH="1">
              <a:off x="1240790" y="1408372"/>
              <a:ext cx="1557020" cy="247468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>
              <a:off x="5721089" y="1515595"/>
              <a:ext cx="0" cy="50405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>
              <a:off x="3491880" y="1551599"/>
              <a:ext cx="0" cy="504056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12" name="Скругленный прямоугольник 11"/>
            <p:cNvSpPr/>
            <p:nvPr/>
          </p:nvSpPr>
          <p:spPr>
            <a:xfrm>
              <a:off x="2608027" y="1084336"/>
              <a:ext cx="3816424" cy="428628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3600" dirty="0" smtClean="0">
                  <a:latin typeface="Arial Narrow" pitchFamily="34" charset="0"/>
                </a:rPr>
                <a:t>Виды совещаний</a:t>
              </a:r>
              <a:endParaRPr lang="ru-RU" dirty="0">
                <a:latin typeface="Arial Narrow" pitchFamily="34" charset="0"/>
              </a:endParaRP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250348" y="1655840"/>
              <a:ext cx="1980884" cy="8572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latin typeface="Arial Narrow" pitchFamily="34" charset="0"/>
              </a:endParaRP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6919112" y="1655841"/>
              <a:ext cx="2123728" cy="85725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latin typeface="Arial Narrow" pitchFamily="34" charset="0"/>
              </a:endParaRP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2464926" y="1655841"/>
              <a:ext cx="1999386" cy="8572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latin typeface="Arial Narrow" pitchFamily="34" charset="0"/>
              </a:endParaRP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4566916" y="1655841"/>
              <a:ext cx="2123728" cy="8572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600" dirty="0">
                <a:latin typeface="Arial Narrow" pitchFamily="34" charset="0"/>
              </a:endParaRPr>
            </a:p>
          </p:txBody>
        </p:sp>
      </p:grpSp>
      <p:sp>
        <p:nvSpPr>
          <p:cNvPr id="43" name="Стрелка вниз 42"/>
          <p:cNvSpPr/>
          <p:nvPr/>
        </p:nvSpPr>
        <p:spPr>
          <a:xfrm>
            <a:off x="3929058" y="2143116"/>
            <a:ext cx="928694" cy="500066"/>
          </a:xfrm>
          <a:prstGeom prst="downArrow">
            <a:avLst/>
          </a:prstGeom>
          <a:gradFill>
            <a:gsLst>
              <a:gs pos="0">
                <a:srgbClr val="F8F8F8"/>
              </a:gs>
              <a:gs pos="100000">
                <a:srgbClr val="A8C7FF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85720" y="5929330"/>
            <a:ext cx="8572560" cy="78581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Цель: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Задачи:</a:t>
            </a:r>
            <a:endParaRPr lang="ru-RU" dirty="0">
              <a:latin typeface="Arial Narrow" pitchFamily="34" charset="0"/>
            </a:endParaRP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100" dirty="0" smtClean="0">
                <a:solidFill>
                  <a:srgbClr val="FF0000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Вариант 1      </a:t>
            </a:r>
            <a:r>
              <a:rPr lang="ru-RU" sz="2800" i="1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Выполнил: ФИО, гр. </a:t>
            </a:r>
            <a:r>
              <a:rPr lang="ru-RU" sz="21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/>
            </a:r>
            <a:br>
              <a:rPr lang="ru-RU" sz="21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</a:br>
            <a:r>
              <a:rPr lang="ru-RU" sz="21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Тема: «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  <a:t>Подготовка и проведение  служебных совещаний»</a:t>
            </a:r>
            <a:endParaRPr lang="ru-RU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682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1161074"/>
              </p:ext>
            </p:extLst>
          </p:nvPr>
        </p:nvGraphicFramePr>
        <p:xfrm>
          <a:off x="142844" y="1000106"/>
          <a:ext cx="8786874" cy="567502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393437">
                  <a:extLst>
                    <a:ext uri="{9D8B030D-6E8A-4147-A177-3AD203B41FA5}">
                      <a16:colId xmlns:a16="http://schemas.microsoft.com/office/drawing/2014/main" xmlns="" val="4286688150"/>
                    </a:ext>
                  </a:extLst>
                </a:gridCol>
                <a:gridCol w="4393437">
                  <a:extLst>
                    <a:ext uri="{9D8B030D-6E8A-4147-A177-3AD203B41FA5}">
                      <a16:colId xmlns:a16="http://schemas.microsoft.com/office/drawing/2014/main" xmlns="" val="2353348166"/>
                    </a:ext>
                  </a:extLst>
                </a:gridCol>
              </a:tblGrid>
              <a:tr h="48320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Характеристика</a:t>
                      </a:r>
                      <a:r>
                        <a:rPr lang="ru-RU" sz="1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 деловой беседы</a:t>
                      </a:r>
                      <a:endParaRPr lang="ru-RU" sz="1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Характеристика</a:t>
                      </a:r>
                      <a:r>
                        <a:rPr lang="ru-RU" sz="1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  деловых переговоров</a:t>
                      </a:r>
                      <a:endParaRPr lang="ru-RU" sz="1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19355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kern="1200" dirty="0" smtClean="0">
                          <a:effectLst/>
                          <a:latin typeface="Arial Narrow" pitchFamily="34" charset="0"/>
                        </a:rPr>
                        <a:t> </a:t>
                      </a: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kern="1200" dirty="0" smtClean="0">
                          <a:effectLst/>
                          <a:latin typeface="Arial Narrow" pitchFamily="34" charset="0"/>
                        </a:rPr>
                        <a:t> </a:t>
                      </a: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78724634"/>
                  </a:ext>
                </a:extLst>
              </a:tr>
              <a:tr h="654826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kern="1200" dirty="0" smtClean="0">
                          <a:effectLst/>
                          <a:latin typeface="Arial Narrow" pitchFamily="34" charset="0"/>
                        </a:rPr>
                        <a:t> </a:t>
                      </a: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kern="1200" dirty="0" smtClean="0">
                          <a:effectLst/>
                          <a:latin typeface="Arial Narrow" pitchFamily="34" charset="0"/>
                        </a:rPr>
                        <a:t> </a:t>
                      </a: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94319581"/>
                  </a:ext>
                </a:extLst>
              </a:tr>
              <a:tr h="588287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kern="1200" dirty="0" smtClean="0">
                          <a:effectLst/>
                          <a:latin typeface="Arial Narrow" pitchFamily="34" charset="0"/>
                        </a:rPr>
                        <a:t> </a:t>
                      </a: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600" kern="1200" dirty="0" smtClean="0">
                          <a:effectLst/>
                          <a:latin typeface="Arial Narrow" pitchFamily="34" charset="0"/>
                        </a:rPr>
                        <a:t> </a:t>
                      </a: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31878542"/>
                  </a:ext>
                </a:extLst>
              </a:tr>
              <a:tr h="588287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287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ü"/>
                      </a:pPr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155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Arial Narrow" pitchFamily="34" charset="0"/>
                          <a:cs typeface="Times New Roman" panose="02020603050405020304" pitchFamily="18" charset="0"/>
                        </a:rPr>
                        <a:t>Рекомендации :</a:t>
                      </a:r>
                      <a:r>
                        <a:rPr lang="ru-RU" sz="1400" b="1" i="1" baseline="0" dirty="0" smtClean="0">
                          <a:latin typeface="Arial Narrow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i="0" dirty="0" smtClean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i="0" dirty="0" smtClean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338146">
                <a:tc>
                  <a:txBody>
                    <a:bodyPr/>
                    <a:lstStyle/>
                    <a:p>
                      <a:pPr algn="ctr"/>
                      <a:endParaRPr lang="ru-RU" sz="1600" b="1" kern="1200" dirty="0" smtClean="0">
                        <a:effectLst/>
                        <a:latin typeface="Arial Narrow" pitchFamily="3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dirty="0" smtClean="0">
                        <a:effectLst/>
                        <a:latin typeface="Arial Narrow" pitchFamily="34" charset="0"/>
                      </a:endParaRPr>
                    </a:p>
                    <a:p>
                      <a:pPr algn="ctr"/>
                      <a:endParaRPr lang="ru-RU" sz="1600" i="0" dirty="0" smtClean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i="0" dirty="0" smtClean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i="0" dirty="0" smtClean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i="0" dirty="0" smtClean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i="0" dirty="0">
                        <a:latin typeface="Arial Narrow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1548815"/>
                  </a:ext>
                </a:extLst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2214546" y="4643446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429388" y="4643446"/>
            <a:ext cx="642942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D:\Design\ПРЕЗЕНТАЦИИ\Презентация ТИУ ректору\приложенные файлы\шапка през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5308"/>
            <a:ext cx="9144000" cy="8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user\Desktop\ТИУ лого i universit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2396" y="0"/>
            <a:ext cx="1168673" cy="6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Вариант 2       </a:t>
            </a:r>
            <a:r>
              <a:rPr lang="ru-RU" sz="2800" i="1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Выполнил: ФИО, гр.</a:t>
            </a:r>
            <a:r>
              <a:rPr lang="ru-RU" sz="21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/>
            </a:r>
            <a:br>
              <a:rPr lang="ru-RU" sz="21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</a:br>
            <a:r>
              <a:rPr lang="ru-RU" sz="2100" dirty="0" smtClean="0">
                <a:solidFill>
                  <a:schemeClr val="bg1"/>
                </a:solidFill>
                <a:latin typeface="Arial Narrow" pitchFamily="34" charset="0"/>
                <a:cs typeface="Times New Roman" panose="02020603050405020304" pitchFamily="18" charset="0"/>
              </a:rPr>
              <a:t>Тема: «Деловая беседа и деловые переговоры»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047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1428736"/>
            <a:ext cx="9001156" cy="5286412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  <a:buAutoNum type="arabicPeriod"/>
            </a:pP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Выберите вариант контрольной работы, используя алгоритм: 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четная последняя цифра в номере зачетной книжки – 1 вариант контрольной работы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нечетная последняя цифра в номере зачетной книжки – 2 вариант контрольной работы </a:t>
            </a:r>
          </a:p>
          <a:p>
            <a:pPr algn="just">
              <a:spcBef>
                <a:spcPts val="0"/>
              </a:spcBef>
              <a:buFont typeface="Wingdings" pitchFamily="2" charset="2"/>
              <a:buChar char="Ø"/>
            </a:pPr>
            <a:endParaRPr lang="ru-RU" sz="1800" b="1" dirty="0" smtClean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>
                <a:latin typeface="Arial Narrow" pitchFamily="34" charset="0"/>
                <a:cs typeface="Times New Roman" panose="02020603050405020304" pitchFamily="18" charset="0"/>
              </a:rPr>
              <a:t>2</a:t>
            </a:r>
            <a:r>
              <a:rPr lang="ru-RU" sz="1800" dirty="0">
                <a:latin typeface="Arial Narrow" pitchFamily="34" charset="0"/>
                <a:cs typeface="Times New Roman" panose="02020603050405020304" pitchFamily="18" charset="0"/>
              </a:rPr>
              <a:t>. </a:t>
            </a: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Подберите материал для контрольной работы, используя учебное пособие «Деловое общение и ведение переговоров» (список дополнительной литературы приведен в конце учебного пособия).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900" b="1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>
                <a:latin typeface="Arial Narrow" pitchFamily="34" charset="0"/>
                <a:cs typeface="Times New Roman" panose="02020603050405020304" pitchFamily="18" charset="0"/>
              </a:rPr>
              <a:t>3. </a:t>
            </a: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Резюмируйте изученный материал по теме, заполните слайд соответствующий вашему варианту контрольной работы.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При заполнении соблюдайте принципы: краткости (лаконичности), информативной насыщенности, соответствия темы и содержания, правильности речи.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800" b="1" dirty="0" smtClean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1800" b="1" dirty="0" smtClean="0">
                <a:latin typeface="Arial Narrow" pitchFamily="34" charset="0"/>
                <a:cs typeface="Times New Roman" panose="02020603050405020304" pitchFamily="18" charset="0"/>
              </a:rPr>
              <a:t>4. Контрольную работу необходимо сдать преподавателю на первом занятии. Распечатанный вариант соответствующего слайда. </a:t>
            </a:r>
            <a:endParaRPr lang="ru-RU" sz="900" b="1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800" b="1" i="1" dirty="0" smtClean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900" i="1" dirty="0" smtClean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>
              <a:latin typeface="Arial Narrow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endParaRPr lang="ru-RU" sz="1800" dirty="0"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D:\Design\ПРЕЗЕНТАЦИИ\Презентация ТИУ ректору\приложенные файлы\шапка през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55308"/>
            <a:ext cx="9144000" cy="85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ТИУ лого i universit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675" y="-10200"/>
            <a:ext cx="1168673" cy="6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42900"/>
            <a:ext cx="9144000" cy="128588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  <a:t>  Рекомендации по выполнению контрольных работ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8362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5247</TotalTime>
  <Words>172</Words>
  <Application>Microsoft Office PowerPoint</Application>
  <PresentationFormat>Экран (4:3)</PresentationFormat>
  <Paragraphs>52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 Контрольные  работы по дисциплине «Деловое общение и ведение переговоров»  </vt:lpstr>
      <vt:lpstr> Вариант 1      Выполнил: ФИО, гр.  Тема: «Подготовка и проведение  служебных совещаний»</vt:lpstr>
      <vt:lpstr>Вариант 2       Выполнил: ФИО, гр. Тема: «Деловая беседа и деловые переговоры»</vt:lpstr>
      <vt:lpstr>  Рекомендации по выполнению контрольных работ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Глумов Иван Сергеевич</dc:creator>
  <cp:lastModifiedBy>ТюмГАСУ</cp:lastModifiedBy>
  <cp:revision>476</cp:revision>
  <cp:lastPrinted>2016-10-22T11:15:26Z</cp:lastPrinted>
  <dcterms:created xsi:type="dcterms:W3CDTF">2016-09-24T10:24:49Z</dcterms:created>
  <dcterms:modified xsi:type="dcterms:W3CDTF">2017-10-26T11:41:17Z</dcterms:modified>
</cp:coreProperties>
</file>